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256" r:id="rId3"/>
    <p:sldId id="258" r:id="rId4"/>
    <p:sldId id="257" r:id="rId5"/>
    <p:sldId id="260" r:id="rId7"/>
    <p:sldId id="389" r:id="rId8"/>
    <p:sldId id="390" r:id="rId9"/>
    <p:sldId id="391" r:id="rId10"/>
    <p:sldId id="392" r:id="rId11"/>
    <p:sldId id="393" r:id="rId12"/>
    <p:sldId id="261" r:id="rId13"/>
    <p:sldId id="286" r:id="rId14"/>
    <p:sldId id="288" r:id="rId15"/>
    <p:sldId id="289" r:id="rId16"/>
    <p:sldId id="290" r:id="rId17"/>
    <p:sldId id="291" r:id="rId18"/>
    <p:sldId id="292" r:id="rId19"/>
    <p:sldId id="294" r:id="rId20"/>
    <p:sldId id="295" r:id="rId21"/>
    <p:sldId id="296" r:id="rId22"/>
    <p:sldId id="297" r:id="rId23"/>
    <p:sldId id="298" r:id="rId24"/>
    <p:sldId id="299" r:id="rId25"/>
    <p:sldId id="300" r:id="rId26"/>
    <p:sldId id="322" r:id="rId27"/>
    <p:sldId id="395" r:id="rId28"/>
    <p:sldId id="396" r:id="rId29"/>
    <p:sldId id="394" r:id="rId30"/>
    <p:sldId id="323" r:id="rId31"/>
    <p:sldId id="321" r:id="rId32"/>
    <p:sldId id="325" r:id="rId33"/>
    <p:sldId id="281" r:id="rId34"/>
    <p:sldId id="312" r:id="rId35"/>
    <p:sldId id="279" r:id="rId36"/>
    <p:sldId id="420" r:id="rId37"/>
    <p:sldId id="421" r:id="rId38"/>
    <p:sldId id="422" r:id="rId39"/>
    <p:sldId id="423" r:id="rId40"/>
    <p:sldId id="425" r:id="rId41"/>
    <p:sldId id="431" r:id="rId42"/>
    <p:sldId id="429" r:id="rId43"/>
    <p:sldId id="433" r:id="rId44"/>
    <p:sldId id="436" r:id="rId45"/>
    <p:sldId id="438" r:id="rId46"/>
    <p:sldId id="435" r:id="rId47"/>
    <p:sldId id="302" r:id="rId48"/>
  </p:sldIdLst>
  <p:sldSz cx="18288000" cy="10287000"/>
  <p:notesSz cx="6858000" cy="9144000"/>
  <p:embeddedFontLst>
    <p:embeddedFont>
      <p:font typeface="Alice Bold" panose="00000500000000000000"/>
      <p:regular r:id="rId52"/>
      <p:bold r:id="rId53"/>
    </p:embeddedFont>
    <p:embeddedFont>
      <p:font typeface="Calibri" panose="020F0502020204030204" charset="0"/>
      <p:regular r:id="rId54"/>
      <p:bold r:id="rId55"/>
      <p:italic r:id="rId56"/>
      <p:bold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1299" autoAdjust="0"/>
  </p:normalViewPr>
  <p:slideViewPr>
    <p:cSldViewPr showGuides="1">
      <p:cViewPr varScale="1">
        <p:scale>
          <a:sx n="58" d="100"/>
          <a:sy n="58" d="100"/>
        </p:scale>
        <p:origin x="653" y="77"/>
      </p:cViewPr>
      <p:guideLst>
        <p:guide orient="horz" pos="2153"/>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7" Type="http://schemas.openxmlformats.org/officeDocument/2006/relationships/font" Target="fonts/font6.fntdata"/><Relationship Id="rId56" Type="http://schemas.openxmlformats.org/officeDocument/2006/relationships/font" Target="fonts/font5.fntdata"/><Relationship Id="rId55" Type="http://schemas.openxmlformats.org/officeDocument/2006/relationships/font" Target="fonts/font4.fntdata"/><Relationship Id="rId54" Type="http://schemas.openxmlformats.org/officeDocument/2006/relationships/font" Target="fonts/font3.fntdata"/><Relationship Id="rId53" Type="http://schemas.openxmlformats.org/officeDocument/2006/relationships/font" Target="fonts/font2.fntdata"/><Relationship Id="rId52" Type="http://schemas.openxmlformats.org/officeDocument/2006/relationships/font" Target="fonts/font1.fntdata"/><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2FB3-1E29-4F67-83D9-EFA2BE2B661B}"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A6179-1BFC-4B56-8382-C8F7EAD38F6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AA6179-1BFC-4B56-8382-C8F7EAD38F65}"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7.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0" Type="http://schemas.openxmlformats.org/officeDocument/2006/relationships/notesSlide" Target="../notesSlides/notesSlide23.xml"/><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7.xml"/><Relationship Id="rId4" Type="http://schemas.openxmlformats.org/officeDocument/2006/relationships/image" Target="../media/image39.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7.xml"/><Relationship Id="rId4" Type="http://schemas.openxmlformats.org/officeDocument/2006/relationships/image" Target="../media/image39.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79663" y="0"/>
            <a:ext cx="7328674" cy="4265348"/>
          </a:xfrm>
          <a:custGeom>
            <a:avLst/>
            <a:gdLst/>
            <a:ahLst/>
            <a:cxnLst/>
            <a:rect l="l" t="t" r="r" b="b"/>
            <a:pathLst>
              <a:path w="7328674" h="4265348">
                <a:moveTo>
                  <a:pt x="0" y="0"/>
                </a:moveTo>
                <a:lnTo>
                  <a:pt x="7328674" y="0"/>
                </a:lnTo>
                <a:lnTo>
                  <a:pt x="7328674" y="4265348"/>
                </a:lnTo>
                <a:lnTo>
                  <a:pt x="0" y="4265348"/>
                </a:lnTo>
                <a:lnTo>
                  <a:pt x="0" y="0"/>
                </a:lnTo>
                <a:close/>
              </a:path>
            </a:pathLst>
          </a:custGeom>
          <a:blipFill>
            <a:blip r:embed="rId1"/>
            <a:stretch>
              <a:fillRect t="-35226" b="-36592"/>
            </a:stretch>
          </a:blipFill>
        </p:spPr>
      </p:sp>
      <p:sp>
        <p:nvSpPr>
          <p:cNvPr id="3" name="TextBox 3"/>
          <p:cNvSpPr txBox="1"/>
          <p:nvPr/>
        </p:nvSpPr>
        <p:spPr>
          <a:xfrm>
            <a:off x="2845147" y="5961814"/>
            <a:ext cx="12597707" cy="2143760"/>
          </a:xfrm>
          <a:prstGeom prst="rect">
            <a:avLst/>
          </a:prstGeom>
        </p:spPr>
        <p:txBody>
          <a:bodyPr lIns="0" tIns="0" rIns="0" bIns="0" rtlCol="0" anchor="t">
            <a:spAutoFit/>
          </a:bodyPr>
          <a:lstStyle/>
          <a:p>
            <a:pPr algn="ctr">
              <a:lnSpc>
                <a:spcPts val="16720"/>
              </a:lnSpc>
              <a:spcBef>
                <a:spcPct val="0"/>
              </a:spcBef>
            </a:pPr>
            <a:r>
              <a:rPr lang="en-US" sz="11000">
                <a:solidFill>
                  <a:srgbClr val="522D1C"/>
                </a:solidFill>
                <a:latin typeface="Alice Bold" panose="00000500000000000000"/>
              </a:rPr>
              <a:t>RANDOM FOREST</a:t>
            </a:r>
            <a:endParaRPr lang="en-US" sz="11000">
              <a:solidFill>
                <a:srgbClr val="522D1C"/>
              </a:solidFill>
              <a:latin typeface="Alice Bold" panose="00000500000000000000"/>
            </a:endParaRPr>
          </a:p>
        </p:txBody>
      </p:sp>
      <p:sp>
        <p:nvSpPr>
          <p:cNvPr id="4" name="TextBox 4"/>
          <p:cNvSpPr txBox="1"/>
          <p:nvPr/>
        </p:nvSpPr>
        <p:spPr>
          <a:xfrm>
            <a:off x="0" y="4534797"/>
            <a:ext cx="18446915" cy="1910715"/>
          </a:xfrm>
          <a:prstGeom prst="rect">
            <a:avLst/>
          </a:prstGeom>
        </p:spPr>
        <p:txBody>
          <a:bodyPr lIns="0" tIns="0" rIns="0" bIns="0" rtlCol="0" anchor="t">
            <a:spAutoFit/>
          </a:bodyPr>
          <a:lstStyle/>
          <a:p>
            <a:pPr algn="ctr">
              <a:lnSpc>
                <a:spcPts val="14900"/>
              </a:lnSpc>
              <a:spcBef>
                <a:spcPct val="0"/>
              </a:spcBef>
            </a:pPr>
            <a:r>
              <a:rPr lang="en-US" sz="10000">
                <a:solidFill>
                  <a:srgbClr val="522D1C"/>
                </a:solidFill>
                <a:latin typeface="Alice Bold" panose="00000500000000000000"/>
              </a:rPr>
              <a:t>PRESENTATION MIDTERM</a:t>
            </a:r>
            <a:endParaRPr lang="en-US" sz="10000">
              <a:solidFill>
                <a:srgbClr val="522D1C"/>
              </a:solidFill>
              <a:latin typeface="Alice Bold" panose="00000500000000000000"/>
            </a:endParaRPr>
          </a:p>
        </p:txBody>
      </p:sp>
      <p:sp>
        <p:nvSpPr>
          <p:cNvPr id="5" name="Text Box 4"/>
          <p:cNvSpPr txBox="1"/>
          <p:nvPr/>
        </p:nvSpPr>
        <p:spPr>
          <a:xfrm>
            <a:off x="12560935" y="8272780"/>
            <a:ext cx="5505450" cy="1014730"/>
          </a:xfrm>
          <a:prstGeom prst="rect">
            <a:avLst/>
          </a:prstGeom>
          <a:noFill/>
        </p:spPr>
        <p:txBody>
          <a:bodyPr wrap="square" rtlCol="0">
            <a:spAutoFit/>
          </a:bodyPr>
          <a:p>
            <a:r>
              <a:rPr lang="vi-VN" altLang="en-US" sz="3000">
                <a:latin typeface="Times New Roman" panose="02020603050405020304" charset="0"/>
                <a:cs typeface="Times New Roman" panose="02020603050405020304" charset="0"/>
              </a:rPr>
              <a:t>Thầy: Hoàng Anh</a:t>
            </a:r>
            <a:endParaRPr lang="vi-VN" altLang="en-US" sz="3000">
              <a:latin typeface="Times New Roman" panose="02020603050405020304" charset="0"/>
              <a:cs typeface="Times New Roman" panose="02020603050405020304" charset="0"/>
            </a:endParaRPr>
          </a:p>
          <a:p>
            <a:r>
              <a:rPr lang="vi-VN" altLang="en-US" sz="3000">
                <a:latin typeface="Times New Roman" panose="02020603050405020304" charset="0"/>
                <a:cs typeface="Times New Roman" panose="02020603050405020304" charset="0"/>
              </a:rPr>
              <a:t>Nhóm 12</a:t>
            </a:r>
            <a:endParaRPr lang="vi-VN" altLang="en-US" sz="3000">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25550" y="388518"/>
            <a:ext cx="14370193" cy="1000274"/>
          </a:xfrm>
          <a:prstGeom prst="rect">
            <a:avLst/>
          </a:prstGeom>
        </p:spPr>
        <p:txBody>
          <a:bodyPr lIns="0" tIns="0" rIns="0" bIns="0" rtlCol="0" anchor="t">
            <a:spAutoFit/>
          </a:bodyPr>
          <a:lstStyle/>
          <a:p>
            <a:pPr algn="l"/>
            <a:r>
              <a:rPr lang="en-US" sz="6500" b="1" i="0">
                <a:solidFill>
                  <a:srgbClr val="0A0B09"/>
                </a:solidFill>
                <a:effectLst/>
                <a:latin typeface="Times New Roman" panose="02020603050405020304" charset="0"/>
                <a:cs typeface="Times New Roman" panose="02020603050405020304" charset="0"/>
              </a:rPr>
              <a:t>Random forest classification</a:t>
            </a:r>
            <a:endParaRPr lang="en-US" sz="6500" b="1" i="0">
              <a:solidFill>
                <a:srgbClr val="0A0B09"/>
              </a:solidFill>
              <a:effectLst/>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2"/>
          <a:stretch>
            <a:fillRect/>
          </a:stretch>
        </p:blipFill>
        <p:spPr>
          <a:xfrm>
            <a:off x="495300" y="1973682"/>
            <a:ext cx="17297400" cy="7924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25550" y="388518"/>
            <a:ext cx="14370193" cy="1000274"/>
          </a:xfrm>
          <a:prstGeom prst="rect">
            <a:avLst/>
          </a:prstGeom>
        </p:spPr>
        <p:txBody>
          <a:bodyPr lIns="0" tIns="0" rIns="0" bIns="0" rtlCol="0" anchor="t">
            <a:spAutoFit/>
          </a:bodyPr>
          <a:lstStyle/>
          <a:p>
            <a:pPr algn="l"/>
            <a:r>
              <a:rPr lang="en-US" sz="6500" b="1" i="0">
                <a:solidFill>
                  <a:srgbClr val="0A0B09"/>
                </a:solidFill>
                <a:effectLst/>
                <a:latin typeface="Times New Roman" panose="02020603050405020304" charset="0"/>
                <a:cs typeface="Times New Roman" panose="02020603050405020304" charset="0"/>
              </a:rPr>
              <a:t>Random forest classification</a:t>
            </a:r>
            <a:endParaRPr lang="en-US" sz="6500" b="1" i="0">
              <a:solidFill>
                <a:srgbClr val="0A0B09"/>
              </a:solidFill>
              <a:effectLst/>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2"/>
          <a:stretch>
            <a:fillRect/>
          </a:stretch>
        </p:blipFill>
        <p:spPr>
          <a:xfrm>
            <a:off x="4876800" y="1866900"/>
            <a:ext cx="8811088" cy="3429000"/>
          </a:xfrm>
          <a:prstGeom prst="rect">
            <a:avLst/>
          </a:prstGeom>
        </p:spPr>
      </p:pic>
      <p:pic>
        <p:nvPicPr>
          <p:cNvPr id="8" name="Picture 7"/>
          <p:cNvPicPr>
            <a:picLocks noChangeAspect="1"/>
          </p:cNvPicPr>
          <p:nvPr/>
        </p:nvPicPr>
        <p:blipFill>
          <a:blip r:embed="rId3"/>
          <a:stretch>
            <a:fillRect/>
          </a:stretch>
        </p:blipFill>
        <p:spPr>
          <a:xfrm>
            <a:off x="2743200" y="5592417"/>
            <a:ext cx="14379003" cy="429778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25550" y="388518"/>
            <a:ext cx="14370193" cy="1000274"/>
          </a:xfrm>
          <a:prstGeom prst="rect">
            <a:avLst/>
          </a:prstGeom>
        </p:spPr>
        <p:txBody>
          <a:bodyPr lIns="0" tIns="0" rIns="0" bIns="0" rtlCol="0" anchor="t">
            <a:spAutoFit/>
          </a:bodyPr>
          <a:lstStyle/>
          <a:p>
            <a:pPr algn="l"/>
            <a:r>
              <a:rPr lang="en-US" sz="6500" b="1" i="0">
                <a:solidFill>
                  <a:srgbClr val="0A0B09"/>
                </a:solidFill>
                <a:effectLst/>
                <a:latin typeface="Times New Roman" panose="02020603050405020304" charset="0"/>
                <a:cs typeface="Times New Roman" panose="02020603050405020304" charset="0"/>
              </a:rPr>
              <a:t>Random forest classification</a:t>
            </a:r>
            <a:endParaRPr lang="en-US" sz="6500" b="1" i="0">
              <a:solidFill>
                <a:srgbClr val="0A0B09"/>
              </a:solidFill>
              <a:effectLst/>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2"/>
          <a:stretch>
            <a:fillRect/>
          </a:stretch>
        </p:blipFill>
        <p:spPr>
          <a:xfrm>
            <a:off x="4876800" y="1866900"/>
            <a:ext cx="8811088" cy="3429000"/>
          </a:xfrm>
          <a:prstGeom prst="rect">
            <a:avLst/>
          </a:prstGeom>
        </p:spPr>
      </p:pic>
      <p:pic>
        <p:nvPicPr>
          <p:cNvPr id="6" name="Picture 5"/>
          <p:cNvPicPr>
            <a:picLocks noChangeAspect="1"/>
          </p:cNvPicPr>
          <p:nvPr/>
        </p:nvPicPr>
        <p:blipFill>
          <a:blip r:embed="rId3"/>
          <a:stretch>
            <a:fillRect/>
          </a:stretch>
        </p:blipFill>
        <p:spPr>
          <a:xfrm>
            <a:off x="2590800" y="5524500"/>
            <a:ext cx="13563600" cy="3927833"/>
          </a:xfrm>
          <a:prstGeom prst="rect">
            <a:avLst/>
          </a:prstGeom>
        </p:spPr>
      </p:pic>
      <p:pic>
        <p:nvPicPr>
          <p:cNvPr id="9" name="Picture 8"/>
          <p:cNvPicPr>
            <a:picLocks noChangeAspect="1"/>
          </p:cNvPicPr>
          <p:nvPr/>
        </p:nvPicPr>
        <p:blipFill>
          <a:blip r:embed="rId4"/>
          <a:stretch>
            <a:fillRect/>
          </a:stretch>
        </p:blipFill>
        <p:spPr>
          <a:xfrm>
            <a:off x="802194" y="2149444"/>
            <a:ext cx="3470463" cy="261305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25550" y="388518"/>
            <a:ext cx="14370193" cy="1000274"/>
          </a:xfrm>
          <a:prstGeom prst="rect">
            <a:avLst/>
          </a:prstGeom>
        </p:spPr>
        <p:txBody>
          <a:bodyPr lIns="0" tIns="0" rIns="0" bIns="0" rtlCol="0" anchor="t">
            <a:spAutoFit/>
          </a:bodyPr>
          <a:lstStyle/>
          <a:p>
            <a:pPr algn="l"/>
            <a:r>
              <a:rPr lang="en-US" sz="6500" b="1" i="0">
                <a:solidFill>
                  <a:srgbClr val="0A0B09"/>
                </a:solidFill>
                <a:effectLst/>
                <a:latin typeface="Times New Roman" panose="02020603050405020304" charset="0"/>
                <a:cs typeface="Times New Roman" panose="02020603050405020304" charset="0"/>
              </a:rPr>
              <a:t>Random forest classification</a:t>
            </a:r>
            <a:endParaRPr lang="en-US" sz="6500" b="1" i="0">
              <a:solidFill>
                <a:srgbClr val="0A0B09"/>
              </a:solidFill>
              <a:effectLst/>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2"/>
          <a:stretch>
            <a:fillRect/>
          </a:stretch>
        </p:blipFill>
        <p:spPr>
          <a:xfrm>
            <a:off x="3328846" y="1354005"/>
            <a:ext cx="13085891" cy="3789495"/>
          </a:xfrm>
          <a:prstGeom prst="rect">
            <a:avLst/>
          </a:prstGeom>
        </p:spPr>
      </p:pic>
      <p:pic>
        <p:nvPicPr>
          <p:cNvPr id="9" name="Picture 8"/>
          <p:cNvPicPr>
            <a:picLocks noChangeAspect="1"/>
          </p:cNvPicPr>
          <p:nvPr/>
        </p:nvPicPr>
        <p:blipFill>
          <a:blip r:embed="rId3"/>
          <a:stretch>
            <a:fillRect/>
          </a:stretch>
        </p:blipFill>
        <p:spPr>
          <a:xfrm>
            <a:off x="822479" y="2538727"/>
            <a:ext cx="3470463" cy="2613056"/>
          </a:xfrm>
          <a:prstGeom prst="rect">
            <a:avLst/>
          </a:prstGeom>
        </p:spPr>
      </p:pic>
      <p:pic>
        <p:nvPicPr>
          <p:cNvPr id="7" name="Picture 6"/>
          <p:cNvPicPr>
            <a:picLocks noChangeAspect="1"/>
          </p:cNvPicPr>
          <p:nvPr/>
        </p:nvPicPr>
        <p:blipFill>
          <a:blip r:embed="rId4"/>
          <a:stretch>
            <a:fillRect/>
          </a:stretch>
        </p:blipFill>
        <p:spPr>
          <a:xfrm>
            <a:off x="4343400" y="5143500"/>
            <a:ext cx="10691954" cy="4561625"/>
          </a:xfrm>
          <a:prstGeom prst="rect">
            <a:avLst/>
          </a:prstGeom>
        </p:spPr>
      </p:pic>
      <p:pic>
        <p:nvPicPr>
          <p:cNvPr id="10" name="Picture 9"/>
          <p:cNvPicPr>
            <a:picLocks noChangeAspect="1"/>
          </p:cNvPicPr>
          <p:nvPr/>
        </p:nvPicPr>
        <p:blipFill>
          <a:blip r:embed="rId5"/>
          <a:stretch>
            <a:fillRect/>
          </a:stretch>
        </p:blipFill>
        <p:spPr>
          <a:xfrm>
            <a:off x="1113492" y="5143500"/>
            <a:ext cx="3039979" cy="96548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25550" y="388518"/>
            <a:ext cx="14370193" cy="1000274"/>
          </a:xfrm>
          <a:prstGeom prst="rect">
            <a:avLst/>
          </a:prstGeom>
        </p:spPr>
        <p:txBody>
          <a:bodyPr lIns="0" tIns="0" rIns="0" bIns="0" rtlCol="0" anchor="t">
            <a:spAutoFit/>
          </a:bodyPr>
          <a:lstStyle/>
          <a:p>
            <a:pPr algn="l"/>
            <a:r>
              <a:rPr lang="en-US" sz="6500" b="1" i="0">
                <a:solidFill>
                  <a:srgbClr val="0A0B09"/>
                </a:solidFill>
                <a:effectLst/>
                <a:latin typeface="Times New Roman" panose="02020603050405020304" charset="0"/>
                <a:cs typeface="Times New Roman" panose="02020603050405020304" charset="0"/>
              </a:rPr>
              <a:t>Random forest classification</a:t>
            </a:r>
            <a:endParaRPr lang="en-US" sz="6500" b="1" i="0">
              <a:solidFill>
                <a:srgbClr val="0A0B09"/>
              </a:solidFill>
              <a:effectLst/>
              <a:latin typeface="Times New Roman" panose="02020603050405020304" charset="0"/>
              <a:cs typeface="Times New Roman" panose="02020603050405020304" charset="0"/>
            </a:endParaRPr>
          </a:p>
        </p:txBody>
      </p:sp>
      <p:pic>
        <p:nvPicPr>
          <p:cNvPr id="9" name="Picture 8"/>
          <p:cNvPicPr>
            <a:picLocks noChangeAspect="1"/>
          </p:cNvPicPr>
          <p:nvPr/>
        </p:nvPicPr>
        <p:blipFill>
          <a:blip r:embed="rId2"/>
          <a:stretch>
            <a:fillRect/>
          </a:stretch>
        </p:blipFill>
        <p:spPr>
          <a:xfrm>
            <a:off x="762000" y="1700724"/>
            <a:ext cx="3470463" cy="2613056"/>
          </a:xfrm>
          <a:prstGeom prst="rect">
            <a:avLst/>
          </a:prstGeom>
        </p:spPr>
      </p:pic>
      <p:pic>
        <p:nvPicPr>
          <p:cNvPr id="7" name="Picture 6"/>
          <p:cNvPicPr>
            <a:picLocks noChangeAspect="1"/>
          </p:cNvPicPr>
          <p:nvPr/>
        </p:nvPicPr>
        <p:blipFill>
          <a:blip r:embed="rId3"/>
          <a:stretch>
            <a:fillRect/>
          </a:stretch>
        </p:blipFill>
        <p:spPr>
          <a:xfrm>
            <a:off x="5002626" y="1388792"/>
            <a:ext cx="10691954" cy="4561625"/>
          </a:xfrm>
          <a:prstGeom prst="rect">
            <a:avLst/>
          </a:prstGeom>
        </p:spPr>
      </p:pic>
      <p:pic>
        <p:nvPicPr>
          <p:cNvPr id="5" name="Picture 4"/>
          <p:cNvPicPr>
            <a:picLocks noChangeAspect="1"/>
          </p:cNvPicPr>
          <p:nvPr/>
        </p:nvPicPr>
        <p:blipFill>
          <a:blip r:embed="rId4"/>
          <a:stretch>
            <a:fillRect/>
          </a:stretch>
        </p:blipFill>
        <p:spPr>
          <a:xfrm>
            <a:off x="1600200" y="5950417"/>
            <a:ext cx="4900166" cy="4038600"/>
          </a:xfrm>
          <a:prstGeom prst="rect">
            <a:avLst/>
          </a:prstGeom>
        </p:spPr>
      </p:pic>
      <p:pic>
        <p:nvPicPr>
          <p:cNvPr id="10" name="Picture 9"/>
          <p:cNvPicPr>
            <a:picLocks noChangeAspect="1"/>
          </p:cNvPicPr>
          <p:nvPr/>
        </p:nvPicPr>
        <p:blipFill>
          <a:blip r:embed="rId5"/>
          <a:stretch>
            <a:fillRect/>
          </a:stretch>
        </p:blipFill>
        <p:spPr>
          <a:xfrm>
            <a:off x="6500366" y="6819900"/>
            <a:ext cx="9557456" cy="3169117"/>
          </a:xfrm>
          <a:prstGeom prst="rect">
            <a:avLst/>
          </a:prstGeom>
        </p:spPr>
      </p:pic>
      <p:pic>
        <p:nvPicPr>
          <p:cNvPr id="12" name="Picture 11"/>
          <p:cNvPicPr>
            <a:picLocks noChangeAspect="1"/>
          </p:cNvPicPr>
          <p:nvPr/>
        </p:nvPicPr>
        <p:blipFill>
          <a:blip r:embed="rId6"/>
          <a:stretch>
            <a:fillRect/>
          </a:stretch>
        </p:blipFill>
        <p:spPr>
          <a:xfrm>
            <a:off x="892207" y="4313780"/>
            <a:ext cx="3402426" cy="10805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25550" y="388518"/>
            <a:ext cx="14370193" cy="1000274"/>
          </a:xfrm>
          <a:prstGeom prst="rect">
            <a:avLst/>
          </a:prstGeom>
        </p:spPr>
        <p:txBody>
          <a:bodyPr lIns="0" tIns="0" rIns="0" bIns="0" rtlCol="0" anchor="t">
            <a:spAutoFit/>
          </a:bodyPr>
          <a:lstStyle/>
          <a:p>
            <a:pPr algn="l"/>
            <a:r>
              <a:rPr lang="en-US" sz="6500" b="1" i="0">
                <a:solidFill>
                  <a:srgbClr val="0A0B09"/>
                </a:solidFill>
                <a:effectLst/>
                <a:latin typeface="Times New Roman" panose="02020603050405020304" charset="0"/>
                <a:cs typeface="Times New Roman" panose="02020603050405020304" charset="0"/>
              </a:rPr>
              <a:t>Random forest classification</a:t>
            </a:r>
            <a:endParaRPr lang="en-US" sz="6500" b="1" i="0">
              <a:solidFill>
                <a:srgbClr val="0A0B09"/>
              </a:solidFill>
              <a:effectLst/>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2"/>
          <a:stretch>
            <a:fillRect/>
          </a:stretch>
        </p:blipFill>
        <p:spPr>
          <a:xfrm>
            <a:off x="533400" y="2019300"/>
            <a:ext cx="16992600" cy="73152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25550" y="388518"/>
            <a:ext cx="14370193" cy="1000274"/>
          </a:xfrm>
          <a:prstGeom prst="rect">
            <a:avLst/>
          </a:prstGeom>
        </p:spPr>
        <p:txBody>
          <a:bodyPr lIns="0" tIns="0" rIns="0" bIns="0" rtlCol="0" anchor="t">
            <a:spAutoFit/>
          </a:bodyPr>
          <a:lstStyle/>
          <a:p>
            <a:pPr algn="l"/>
            <a:r>
              <a:rPr lang="en-US" sz="6500" b="1" i="0">
                <a:solidFill>
                  <a:srgbClr val="0A0B09"/>
                </a:solidFill>
                <a:effectLst/>
                <a:latin typeface="Times New Roman" panose="02020603050405020304" charset="0"/>
                <a:cs typeface="Times New Roman" panose="02020603050405020304" charset="0"/>
              </a:rPr>
              <a:t>Random forest classification</a:t>
            </a:r>
            <a:endParaRPr lang="en-US" sz="6500" b="1" i="0">
              <a:solidFill>
                <a:srgbClr val="0A0B09"/>
              </a:solidFill>
              <a:effectLst/>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2"/>
          <a:stretch>
            <a:fillRect/>
          </a:stretch>
        </p:blipFill>
        <p:spPr>
          <a:xfrm>
            <a:off x="351610" y="2019300"/>
            <a:ext cx="17584780" cy="7772400"/>
          </a:xfrm>
          <a:prstGeom prst="rect">
            <a:avLst/>
          </a:prstGeom>
        </p:spPr>
      </p:pic>
      <p:pic>
        <p:nvPicPr>
          <p:cNvPr id="8" name="Picture 7"/>
          <p:cNvPicPr>
            <a:picLocks noChangeAspect="1"/>
          </p:cNvPicPr>
          <p:nvPr/>
        </p:nvPicPr>
        <p:blipFill>
          <a:blip r:embed="rId3"/>
          <a:stretch>
            <a:fillRect/>
          </a:stretch>
        </p:blipFill>
        <p:spPr>
          <a:xfrm>
            <a:off x="7375646" y="1388792"/>
            <a:ext cx="3536707" cy="3810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25550" y="388518"/>
            <a:ext cx="14370193" cy="1000274"/>
          </a:xfrm>
          <a:prstGeom prst="rect">
            <a:avLst/>
          </a:prstGeom>
        </p:spPr>
        <p:txBody>
          <a:bodyPr lIns="0" tIns="0" rIns="0" bIns="0" rtlCol="0" anchor="t">
            <a:spAutoFit/>
          </a:bodyPr>
          <a:lstStyle/>
          <a:p>
            <a:pPr algn="l"/>
            <a:r>
              <a:rPr lang="en-US" sz="6500" b="1" i="0">
                <a:solidFill>
                  <a:srgbClr val="0A0B09"/>
                </a:solidFill>
                <a:effectLst/>
                <a:latin typeface="Times New Roman" panose="02020603050405020304" charset="0"/>
                <a:cs typeface="Times New Roman" panose="02020603050405020304" charset="0"/>
              </a:rPr>
              <a:t>Random forest classification</a:t>
            </a:r>
            <a:endParaRPr lang="en-US" sz="6500" b="1" i="0">
              <a:solidFill>
                <a:srgbClr val="0A0B09"/>
              </a:solidFill>
              <a:effectLst/>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2"/>
          <a:stretch>
            <a:fillRect/>
          </a:stretch>
        </p:blipFill>
        <p:spPr>
          <a:xfrm>
            <a:off x="3578576" y="1562100"/>
            <a:ext cx="11130848" cy="4114800"/>
          </a:xfrm>
          <a:prstGeom prst="rect">
            <a:avLst/>
          </a:prstGeom>
        </p:spPr>
      </p:pic>
      <p:pic>
        <p:nvPicPr>
          <p:cNvPr id="9" name="Picture 8"/>
          <p:cNvPicPr>
            <a:picLocks noChangeAspect="1"/>
          </p:cNvPicPr>
          <p:nvPr/>
        </p:nvPicPr>
        <p:blipFill>
          <a:blip r:embed="rId3"/>
          <a:stretch>
            <a:fillRect/>
          </a:stretch>
        </p:blipFill>
        <p:spPr>
          <a:xfrm>
            <a:off x="3577813" y="5850208"/>
            <a:ext cx="11130848" cy="37696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25550" y="388518"/>
            <a:ext cx="14370193" cy="1000274"/>
          </a:xfrm>
          <a:prstGeom prst="rect">
            <a:avLst/>
          </a:prstGeom>
        </p:spPr>
        <p:txBody>
          <a:bodyPr lIns="0" tIns="0" rIns="0" bIns="0" rtlCol="0" anchor="t">
            <a:spAutoFit/>
          </a:bodyPr>
          <a:lstStyle/>
          <a:p>
            <a:pPr algn="l"/>
            <a:r>
              <a:rPr lang="en-US" sz="6500" b="1" i="0">
                <a:solidFill>
                  <a:srgbClr val="0A0B09"/>
                </a:solidFill>
                <a:effectLst/>
                <a:latin typeface="Times New Roman" panose="02020603050405020304" charset="0"/>
                <a:cs typeface="Times New Roman" panose="02020603050405020304" charset="0"/>
              </a:rPr>
              <a:t>Random forest classification</a:t>
            </a:r>
            <a:endParaRPr lang="en-US" sz="6500" b="1" i="0">
              <a:solidFill>
                <a:srgbClr val="0A0B09"/>
              </a:solidFill>
              <a:effectLst/>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2"/>
          <a:stretch>
            <a:fillRect/>
          </a:stretch>
        </p:blipFill>
        <p:spPr>
          <a:xfrm>
            <a:off x="342900" y="2019300"/>
            <a:ext cx="17602200" cy="780298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25550" y="388518"/>
            <a:ext cx="14370193" cy="1000274"/>
          </a:xfrm>
          <a:prstGeom prst="rect">
            <a:avLst/>
          </a:prstGeom>
        </p:spPr>
        <p:txBody>
          <a:bodyPr lIns="0" tIns="0" rIns="0" bIns="0" rtlCol="0" anchor="t">
            <a:spAutoFit/>
          </a:bodyPr>
          <a:lstStyle/>
          <a:p>
            <a:pPr algn="l"/>
            <a:r>
              <a:rPr lang="en-US" sz="6500" b="1" i="0">
                <a:solidFill>
                  <a:srgbClr val="0A0B09"/>
                </a:solidFill>
                <a:effectLst/>
                <a:latin typeface="Times New Roman" panose="02020603050405020304" charset="0"/>
                <a:cs typeface="Times New Roman" panose="02020603050405020304" charset="0"/>
              </a:rPr>
              <a:t>Random forest classification</a:t>
            </a:r>
            <a:endParaRPr lang="en-US" sz="6500" b="1" i="0">
              <a:solidFill>
                <a:srgbClr val="0A0B09"/>
              </a:solidFill>
              <a:effectLst/>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2"/>
          <a:stretch>
            <a:fillRect/>
          </a:stretch>
        </p:blipFill>
        <p:spPr>
          <a:xfrm>
            <a:off x="304799" y="1943100"/>
            <a:ext cx="17640717" cy="795538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71800" y="331029"/>
            <a:ext cx="14370193" cy="1369695"/>
          </a:xfrm>
          <a:prstGeom prst="rect">
            <a:avLst/>
          </a:prstGeom>
        </p:spPr>
        <p:txBody>
          <a:bodyPr lIns="0" tIns="0" rIns="0" bIns="0" rtlCol="0" anchor="t">
            <a:spAutoFit/>
          </a:bodyPr>
          <a:lstStyle/>
          <a:p>
            <a:pPr algn="ctr">
              <a:lnSpc>
                <a:spcPts val="10080"/>
              </a:lnSpc>
            </a:pPr>
            <a:r>
              <a:rPr lang="en-US" sz="7200">
                <a:solidFill>
                  <a:srgbClr val="000000"/>
                </a:solidFill>
                <a:latin typeface="Times New Roman Bold"/>
              </a:rPr>
              <a:t>NỘI DUNG BÀI THUYẾT TRÌNH</a:t>
            </a:r>
            <a:endParaRPr lang="en-US" sz="7200">
              <a:solidFill>
                <a:srgbClr val="000000"/>
              </a:solidFill>
              <a:latin typeface="Times New Roman Bold"/>
            </a:endParaRPr>
          </a:p>
        </p:txBody>
      </p:sp>
      <p:sp>
        <p:nvSpPr>
          <p:cNvPr id="9" name="TextBox 8"/>
          <p:cNvSpPr txBox="1"/>
          <p:nvPr/>
        </p:nvSpPr>
        <p:spPr>
          <a:xfrm>
            <a:off x="1219200" y="2247900"/>
            <a:ext cx="15849600" cy="7477760"/>
          </a:xfrm>
          <a:prstGeom prst="rect">
            <a:avLst/>
          </a:prstGeom>
          <a:noFill/>
        </p:spPr>
        <p:txBody>
          <a:bodyPr wrap="square">
            <a:spAutoFit/>
          </a:bodyPr>
          <a:lstStyle/>
          <a:p>
            <a:pPr algn="just">
              <a:lnSpc>
                <a:spcPct val="150000"/>
              </a:lnSpc>
            </a:pPr>
            <a:r>
              <a:rPr lang="en-US" sz="4000">
                <a:latin typeface="Times New Roman" panose="02020603050405020304" charset="0"/>
                <a:cs typeface="Times New Roman" panose="02020603050405020304" charset="0"/>
              </a:rPr>
              <a:t>Rubic:</a:t>
            </a:r>
            <a:endParaRPr lang="en-US" sz="4000">
              <a:latin typeface="Times New Roman" panose="02020603050405020304" charset="0"/>
              <a:cs typeface="Times New Roman" panose="02020603050405020304" charset="0"/>
            </a:endParaRPr>
          </a:p>
          <a:p>
            <a:pPr marL="342900" indent="-342900" algn="just">
              <a:lnSpc>
                <a:spcPct val="150000"/>
              </a:lnSpc>
              <a:buAutoNum type="arabicPeriod"/>
            </a:pPr>
            <a:r>
              <a:rPr lang="en-US" sz="4000">
                <a:latin typeface="Times New Roman" panose="02020603050405020304" charset="0"/>
                <a:cs typeface="Times New Roman" panose="02020603050405020304" charset="0"/>
              </a:rPr>
              <a:t> Bảng phân công</a:t>
            </a:r>
            <a:r>
              <a:rPr lang="vi-VN" altLang="en-US" sz="4000">
                <a:latin typeface="Times New Roman" panose="02020603050405020304" charset="0"/>
                <a:cs typeface="Times New Roman" panose="02020603050405020304" charset="0"/>
              </a:rPr>
              <a:t>.</a:t>
            </a:r>
            <a:endParaRPr lang="en-US" sz="4000">
              <a:latin typeface="Times New Roman" panose="02020603050405020304" charset="0"/>
              <a:cs typeface="Times New Roman" panose="02020603050405020304" charset="0"/>
            </a:endParaRPr>
          </a:p>
          <a:p>
            <a:pPr marL="342900" indent="-342900" algn="just">
              <a:lnSpc>
                <a:spcPct val="150000"/>
              </a:lnSpc>
              <a:buAutoNum type="arabicPeriod"/>
            </a:pPr>
            <a:r>
              <a:rPr lang="en-US" sz="4000">
                <a:latin typeface="Times New Roman" panose="02020603050405020304" charset="0"/>
                <a:cs typeface="Times New Roman" panose="02020603050405020304" charset="0"/>
              </a:rPr>
              <a:t> </a:t>
            </a:r>
            <a:r>
              <a:rPr lang="vi-VN" altLang="en-US" sz="4000">
                <a:latin typeface="Times New Roman" panose="02020603050405020304" charset="0"/>
                <a:cs typeface="Times New Roman" panose="02020603050405020304" charset="0"/>
              </a:rPr>
              <a:t>Giới thiệu Random Forest.</a:t>
            </a:r>
            <a:endParaRPr lang="en-US" sz="4000">
              <a:latin typeface="Times New Roman" panose="02020603050405020304" charset="0"/>
              <a:cs typeface="Times New Roman" panose="02020603050405020304" charset="0"/>
            </a:endParaRPr>
          </a:p>
          <a:p>
            <a:pPr marL="342900" indent="-342900" algn="just">
              <a:lnSpc>
                <a:spcPct val="150000"/>
              </a:lnSpc>
              <a:buFontTx/>
              <a:buAutoNum type="arabicPeriod"/>
            </a:pPr>
            <a:r>
              <a:rPr lang="en-US" sz="4000">
                <a:latin typeface="Times New Roman" panose="02020603050405020304" charset="0"/>
                <a:cs typeface="Times New Roman" panose="02020603050405020304" charset="0"/>
              </a:rPr>
              <a:t> </a:t>
            </a:r>
            <a:r>
              <a:rPr lang="vi-VN" altLang="en-US" sz="4000">
                <a:latin typeface="Times New Roman" panose="02020603050405020304" charset="0"/>
                <a:cs typeface="Times New Roman" panose="02020603050405020304" charset="0"/>
              </a:rPr>
              <a:t>Cách random forest hoạt động.</a:t>
            </a:r>
            <a:endParaRPr lang="en-US" sz="4000">
              <a:latin typeface="Times New Roman" panose="02020603050405020304" charset="0"/>
              <a:cs typeface="Times New Roman" panose="02020603050405020304" charset="0"/>
            </a:endParaRPr>
          </a:p>
          <a:p>
            <a:pPr marL="342900" indent="-342900" algn="just">
              <a:lnSpc>
                <a:spcPct val="150000"/>
              </a:lnSpc>
              <a:buAutoNum type="arabicPeriod"/>
            </a:pPr>
            <a:r>
              <a:rPr lang="en-US" sz="4000">
                <a:latin typeface="Times New Roman" panose="02020603050405020304" charset="0"/>
                <a:cs typeface="Times New Roman" panose="02020603050405020304" charset="0"/>
              </a:rPr>
              <a:t> </a:t>
            </a:r>
            <a:r>
              <a:rPr lang="vi-VN" altLang="en-US" sz="4000">
                <a:latin typeface="Times New Roman" panose="02020603050405020304" charset="0"/>
                <a:cs typeface="Times New Roman" panose="02020603050405020304" charset="0"/>
              </a:rPr>
              <a:t>Một số quy trình khi xây dựng model.</a:t>
            </a:r>
            <a:endParaRPr lang="en-US" sz="4000">
              <a:latin typeface="Times New Roman" panose="02020603050405020304" charset="0"/>
              <a:cs typeface="Times New Roman" panose="02020603050405020304" charset="0"/>
            </a:endParaRPr>
          </a:p>
          <a:p>
            <a:pPr marL="342900" indent="-342900" algn="just">
              <a:lnSpc>
                <a:spcPct val="150000"/>
              </a:lnSpc>
              <a:buAutoNum type="arabicPeriod"/>
            </a:pPr>
            <a:r>
              <a:rPr lang="en-US" sz="4000">
                <a:latin typeface="Times New Roman" panose="02020603050405020304" charset="0"/>
                <a:cs typeface="Times New Roman" panose="02020603050405020304" charset="0"/>
              </a:rPr>
              <a:t> </a:t>
            </a:r>
            <a:r>
              <a:rPr lang="vi-VN" altLang="en-US" sz="4000">
                <a:latin typeface="Times New Roman" panose="02020603050405020304" charset="0"/>
                <a:cs typeface="Times New Roman" panose="02020603050405020304" charset="0"/>
              </a:rPr>
              <a:t>Đánh giá hiệu suất, ưu nhược điểm, so sánh với Decision tree.</a:t>
            </a:r>
            <a:endParaRPr lang="en-US" sz="4000">
              <a:latin typeface="Times New Roman" panose="02020603050405020304" charset="0"/>
              <a:cs typeface="Times New Roman" panose="02020603050405020304" charset="0"/>
            </a:endParaRPr>
          </a:p>
          <a:p>
            <a:pPr marL="342900" indent="-342900" algn="just">
              <a:lnSpc>
                <a:spcPct val="150000"/>
              </a:lnSpc>
              <a:buAutoNum type="arabicPeriod"/>
            </a:pPr>
            <a:r>
              <a:rPr lang="en-US" sz="4000">
                <a:effectLst/>
                <a:latin typeface="Times New Roman" panose="02020603050405020304" charset="0"/>
                <a:ea typeface="Times New Roman" panose="02020603050405020304" charset="0"/>
              </a:rPr>
              <a:t> </a:t>
            </a:r>
            <a:r>
              <a:rPr lang="vi-VN" altLang="en-US" sz="4000">
                <a:effectLst/>
                <a:latin typeface="Times New Roman" panose="02020603050405020304" charset="0"/>
                <a:ea typeface="Times New Roman" panose="02020603050405020304" charset="0"/>
              </a:rPr>
              <a:t>Sơ lược Data.</a:t>
            </a:r>
            <a:endParaRPr lang="vi-VN" altLang="en-US" sz="4000">
              <a:effectLst/>
              <a:latin typeface="Times New Roman" panose="02020603050405020304" charset="0"/>
              <a:ea typeface="Times New Roman" panose="02020603050405020304" charset="0"/>
            </a:endParaRPr>
          </a:p>
          <a:p>
            <a:pPr marL="342900" indent="-342900" algn="just">
              <a:lnSpc>
                <a:spcPct val="150000"/>
              </a:lnSpc>
              <a:buAutoNum type="arabicPeriod"/>
            </a:pPr>
            <a:r>
              <a:rPr lang="vi-VN" altLang="en-US" sz="4000">
                <a:effectLst/>
                <a:latin typeface="Times New Roman" panose="02020603050405020304" charset="0"/>
                <a:ea typeface="Times New Roman" panose="02020603050405020304" charset="0"/>
              </a:rPr>
              <a:t> Demo.</a:t>
            </a:r>
            <a:endParaRPr lang="vi-VN" altLang="en-US" sz="4000">
              <a:effectLst/>
              <a:latin typeface="Times New Roman" panose="02020603050405020304" charset="0"/>
              <a:ea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25550" y="388518"/>
            <a:ext cx="14370193" cy="1000274"/>
          </a:xfrm>
          <a:prstGeom prst="rect">
            <a:avLst/>
          </a:prstGeom>
        </p:spPr>
        <p:txBody>
          <a:bodyPr lIns="0" tIns="0" rIns="0" bIns="0" rtlCol="0" anchor="t">
            <a:spAutoFit/>
          </a:bodyPr>
          <a:lstStyle/>
          <a:p>
            <a:pPr algn="l"/>
            <a:r>
              <a:rPr lang="en-US" sz="6500" b="1" i="0">
                <a:solidFill>
                  <a:srgbClr val="0A0B09"/>
                </a:solidFill>
                <a:effectLst/>
                <a:latin typeface="Times New Roman" panose="02020603050405020304" charset="0"/>
                <a:cs typeface="Times New Roman" panose="02020603050405020304" charset="0"/>
              </a:rPr>
              <a:t>Random forest classification</a:t>
            </a:r>
            <a:endParaRPr lang="en-US" sz="6500" b="1" i="0">
              <a:solidFill>
                <a:srgbClr val="0A0B09"/>
              </a:solidFill>
              <a:effectLst/>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2"/>
          <a:stretch>
            <a:fillRect/>
          </a:stretch>
        </p:blipFill>
        <p:spPr>
          <a:xfrm>
            <a:off x="380999" y="1866900"/>
            <a:ext cx="17602201" cy="803158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25550" y="388518"/>
            <a:ext cx="14370193" cy="1000274"/>
          </a:xfrm>
          <a:prstGeom prst="rect">
            <a:avLst/>
          </a:prstGeom>
        </p:spPr>
        <p:txBody>
          <a:bodyPr lIns="0" tIns="0" rIns="0" bIns="0" rtlCol="0" anchor="t">
            <a:spAutoFit/>
          </a:bodyPr>
          <a:lstStyle/>
          <a:p>
            <a:pPr algn="l"/>
            <a:r>
              <a:rPr lang="en-US" sz="6500" b="1" i="0">
                <a:solidFill>
                  <a:srgbClr val="0A0B09"/>
                </a:solidFill>
                <a:effectLst/>
                <a:latin typeface="Times New Roman" panose="02020603050405020304" charset="0"/>
                <a:cs typeface="Times New Roman" panose="02020603050405020304" charset="0"/>
              </a:rPr>
              <a:t>Random forest classification</a:t>
            </a:r>
            <a:endParaRPr lang="en-US" sz="6500" b="1" i="0">
              <a:solidFill>
                <a:srgbClr val="0A0B09"/>
              </a:solidFill>
              <a:effectLst/>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2"/>
          <a:stretch>
            <a:fillRect/>
          </a:stretch>
        </p:blipFill>
        <p:spPr>
          <a:xfrm>
            <a:off x="152400" y="1866900"/>
            <a:ext cx="17907000" cy="7772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25550" y="388518"/>
            <a:ext cx="14370193" cy="1000274"/>
          </a:xfrm>
          <a:prstGeom prst="rect">
            <a:avLst/>
          </a:prstGeom>
        </p:spPr>
        <p:txBody>
          <a:bodyPr lIns="0" tIns="0" rIns="0" bIns="0" rtlCol="0" anchor="t">
            <a:spAutoFit/>
          </a:bodyPr>
          <a:lstStyle/>
          <a:p>
            <a:pPr algn="l"/>
            <a:r>
              <a:rPr lang="en-US" sz="6500" b="1" i="0">
                <a:solidFill>
                  <a:srgbClr val="0A0B09"/>
                </a:solidFill>
                <a:effectLst/>
                <a:latin typeface="Times New Roman" panose="02020603050405020304" charset="0"/>
                <a:cs typeface="Times New Roman" panose="02020603050405020304" charset="0"/>
              </a:rPr>
              <a:t>Random forest classification</a:t>
            </a:r>
            <a:endParaRPr lang="en-US" sz="6500" b="1" i="0">
              <a:solidFill>
                <a:srgbClr val="0A0B09"/>
              </a:solidFill>
              <a:effectLst/>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2"/>
          <a:stretch>
            <a:fillRect/>
          </a:stretch>
        </p:blipFill>
        <p:spPr>
          <a:xfrm>
            <a:off x="220376" y="1712320"/>
            <a:ext cx="17847248" cy="803158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25550" y="388518"/>
            <a:ext cx="14370193" cy="1000274"/>
          </a:xfrm>
          <a:prstGeom prst="rect">
            <a:avLst/>
          </a:prstGeom>
        </p:spPr>
        <p:txBody>
          <a:bodyPr lIns="0" tIns="0" rIns="0" bIns="0" rtlCol="0" anchor="t">
            <a:spAutoFit/>
          </a:bodyPr>
          <a:lstStyle/>
          <a:p>
            <a:pPr algn="l"/>
            <a:r>
              <a:rPr lang="en-US" sz="6500" b="1" i="0">
                <a:solidFill>
                  <a:srgbClr val="0A0B09"/>
                </a:solidFill>
                <a:effectLst/>
                <a:latin typeface="Times New Roman" panose="02020603050405020304" charset="0"/>
                <a:cs typeface="Times New Roman" panose="02020603050405020304" charset="0"/>
              </a:rPr>
              <a:t>Random forest classification</a:t>
            </a:r>
            <a:endParaRPr lang="en-US" sz="6500" b="1" i="0">
              <a:solidFill>
                <a:srgbClr val="0A0B09"/>
              </a:solidFill>
              <a:effectLst/>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2"/>
          <a:stretch>
            <a:fillRect/>
          </a:stretch>
        </p:blipFill>
        <p:spPr>
          <a:xfrm>
            <a:off x="457200" y="2216426"/>
            <a:ext cx="17157001" cy="765058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12" name="TextBox 10"/>
          <p:cNvSpPr txBox="1"/>
          <p:nvPr/>
        </p:nvSpPr>
        <p:spPr>
          <a:xfrm>
            <a:off x="1297940" y="2802890"/>
            <a:ext cx="14785340" cy="6492875"/>
          </a:xfrm>
          <a:prstGeom prst="rect">
            <a:avLst/>
          </a:prstGeom>
          <a:noFill/>
        </p:spPr>
        <p:txBody>
          <a:bodyPr wrap="square">
            <a:spAutoFit/>
          </a:bodyPr>
          <a:lstStyle/>
          <a:p>
            <a:pPr indent="0">
              <a:buFont typeface="Arial" panose="020B0604020202020204" pitchFamily="34" charset="0"/>
              <a:buNone/>
            </a:pPr>
            <a:r>
              <a:rPr lang="vi-VN" altLang="en-US" sz="3200" b="1">
                <a:solidFill>
                  <a:schemeClr val="tx1"/>
                </a:solidFill>
                <a:latin typeface="Times New Roman" panose="02020603050405020304" charset="0"/>
                <a:cs typeface="Times New Roman" panose="02020603050405020304" charset="0"/>
              </a:rPr>
              <a:t>1: Thu thập dữ liệu</a:t>
            </a:r>
            <a:r>
              <a:rPr lang="vi-VN" altLang="en-US" sz="3200">
                <a:solidFill>
                  <a:schemeClr val="tx1"/>
                </a:solidFill>
                <a:latin typeface="Times New Roman" panose="02020603050405020304" charset="0"/>
                <a:cs typeface="Times New Roman" panose="02020603050405020304" charset="0"/>
              </a:rPr>
              <a:t>.</a:t>
            </a:r>
            <a:endParaRPr lang="vi-VN" altLang="en-US" sz="3200">
              <a:solidFill>
                <a:schemeClr val="tx1"/>
              </a:solidFill>
              <a:latin typeface="Times New Roman" panose="02020603050405020304" charset="0"/>
              <a:cs typeface="Times New Roman" panose="02020603050405020304" charset="0"/>
            </a:endParaRPr>
          </a:p>
          <a:p>
            <a:pPr indent="0">
              <a:buFont typeface="Arial" panose="020B0604020202020204" pitchFamily="34" charset="0"/>
              <a:buNone/>
            </a:pPr>
            <a:r>
              <a:rPr lang="vi-VN" altLang="en-US" sz="3200">
                <a:solidFill>
                  <a:schemeClr val="tx1"/>
                </a:solidFill>
                <a:latin typeface="Times New Roman" panose="02020603050405020304" charset="0"/>
                <a:cs typeface="Times New Roman" panose="02020603050405020304" charset="0"/>
              </a:rPr>
              <a:t>- Dữ liệu thu thập nên được lấy từ nguồn tin cậy và phù hợp với bài toán cần giải quyết.</a:t>
            </a:r>
            <a:endParaRPr lang="vi-VN" altLang="en-US" sz="3200">
              <a:solidFill>
                <a:schemeClr val="tx1"/>
              </a:solidFill>
              <a:latin typeface="Times New Roman" panose="02020603050405020304" charset="0"/>
              <a:cs typeface="Times New Roman" panose="02020603050405020304" charset="0"/>
            </a:endParaRPr>
          </a:p>
          <a:p>
            <a:pPr indent="0">
              <a:buFont typeface="Arial" panose="020B0604020202020204" pitchFamily="34" charset="0"/>
              <a:buNone/>
            </a:pPr>
            <a:r>
              <a:rPr lang="vi-VN" altLang="en-US" sz="3200" b="1">
                <a:solidFill>
                  <a:schemeClr val="tx1"/>
                </a:solidFill>
                <a:latin typeface="Times New Roman" panose="02020603050405020304" charset="0"/>
                <a:cs typeface="Times New Roman" panose="02020603050405020304" charset="0"/>
              </a:rPr>
              <a:t>2: Phân tích xử lý dữ liệu.</a:t>
            </a:r>
            <a:endParaRPr lang="vi-VN" altLang="en-US" sz="3200" b="1">
              <a:solidFill>
                <a:schemeClr val="tx1"/>
              </a:solidFill>
              <a:latin typeface="Times New Roman" panose="02020603050405020304" charset="0"/>
              <a:cs typeface="Times New Roman" panose="02020603050405020304" charset="0"/>
            </a:endParaRPr>
          </a:p>
          <a:p>
            <a:pPr indent="0">
              <a:buFont typeface="Arial" panose="020B0604020202020204" pitchFamily="34" charset="0"/>
              <a:buNone/>
            </a:pPr>
            <a:r>
              <a:rPr lang="vi-VN" altLang="en-US" sz="3200" b="1">
                <a:solidFill>
                  <a:schemeClr val="tx1"/>
                </a:solidFill>
                <a:latin typeface="Times New Roman" panose="02020603050405020304" charset="0"/>
                <a:cs typeface="Times New Roman" panose="02020603050405020304" charset="0"/>
              </a:rPr>
              <a:t>Kích thước dữ liệu:</a:t>
            </a:r>
            <a:endParaRPr lang="vi-VN" altLang="en-US" sz="3200" b="1">
              <a:solidFill>
                <a:schemeClr val="tx1"/>
              </a:solidFill>
              <a:latin typeface="Times New Roman" panose="02020603050405020304" charset="0"/>
              <a:cs typeface="Times New Roman" panose="02020603050405020304" charset="0"/>
            </a:endParaRPr>
          </a:p>
          <a:p>
            <a:pPr indent="0">
              <a:buFont typeface="Arial" panose="020B0604020202020204" pitchFamily="34" charset="0"/>
              <a:buNone/>
            </a:pPr>
            <a:r>
              <a:rPr lang="vi-VN" altLang="en-US" sz="3200">
                <a:solidFill>
                  <a:schemeClr val="tx1"/>
                </a:solidFill>
                <a:latin typeface="Times New Roman" panose="02020603050405020304" charset="0"/>
                <a:cs typeface="Times New Roman" panose="02020603050405020304" charset="0"/>
              </a:rPr>
              <a:t> 	- Nắm được số lượng mẫu và trường dữ liệu.</a:t>
            </a:r>
            <a:endParaRPr lang="vi-VN" altLang="en-US" sz="3200">
              <a:solidFill>
                <a:schemeClr val="tx1"/>
              </a:solidFill>
              <a:latin typeface="Times New Roman" panose="02020603050405020304" charset="0"/>
              <a:cs typeface="Times New Roman" panose="02020603050405020304" charset="0"/>
            </a:endParaRPr>
          </a:p>
          <a:p>
            <a:pPr indent="0">
              <a:buFont typeface="Arial" panose="020B0604020202020204" pitchFamily="34" charset="0"/>
              <a:buNone/>
            </a:pPr>
            <a:r>
              <a:rPr lang="vi-VN" altLang="en-US" sz="3200">
                <a:solidFill>
                  <a:schemeClr val="tx1"/>
                </a:solidFill>
                <a:latin typeface="Times New Roman" panose="02020603050405020304" charset="0"/>
                <a:cs typeface="Times New Roman" panose="02020603050405020304" charset="0"/>
              </a:rPr>
              <a:t>	- Dữ liệu quá ít  &gt;&gt; khó có thể dùng để xử lý</a:t>
            </a:r>
            <a:endParaRPr lang="vi-VN" altLang="en-US" sz="3200">
              <a:solidFill>
                <a:schemeClr val="tx1"/>
              </a:solidFill>
              <a:latin typeface="Times New Roman" panose="02020603050405020304" charset="0"/>
              <a:cs typeface="Times New Roman" panose="02020603050405020304" charset="0"/>
            </a:endParaRPr>
          </a:p>
          <a:p>
            <a:pPr indent="0">
              <a:buFont typeface="Arial" panose="020B0604020202020204" pitchFamily="34" charset="0"/>
              <a:buNone/>
            </a:pPr>
            <a:r>
              <a:rPr lang="vi-VN" altLang="en-US" sz="3200">
                <a:solidFill>
                  <a:schemeClr val="tx1"/>
                </a:solidFill>
                <a:latin typeface="Times New Roman" panose="02020603050405020304" charset="0"/>
                <a:cs typeface="Times New Roman" panose="02020603050405020304" charset="0"/>
              </a:rPr>
              <a:t>	- Xác định kích thước tập Train, Test. và bộ nhớ phù hợp.</a:t>
            </a:r>
            <a:endParaRPr lang="vi-VN" altLang="en-US" sz="3200">
              <a:solidFill>
                <a:schemeClr val="tx1"/>
              </a:solidFill>
              <a:latin typeface="Times New Roman" panose="02020603050405020304" charset="0"/>
              <a:cs typeface="Times New Roman" panose="02020603050405020304" charset="0"/>
            </a:endParaRPr>
          </a:p>
          <a:p>
            <a:pPr indent="0">
              <a:buFont typeface="Arial" panose="020B0604020202020204" pitchFamily="34" charset="0"/>
              <a:buNone/>
            </a:pPr>
            <a:r>
              <a:rPr lang="vi-VN" altLang="en-US" sz="3200" b="1">
                <a:solidFill>
                  <a:schemeClr val="tx1"/>
                </a:solidFill>
                <a:latin typeface="Times New Roman" panose="02020603050405020304" charset="0"/>
                <a:cs typeface="Times New Roman" panose="02020603050405020304" charset="0"/>
              </a:rPr>
              <a:t>Kiểu dữ liệu của mỗi trường:</a:t>
            </a:r>
            <a:endParaRPr lang="vi-VN" altLang="en-US" sz="3200" b="1">
              <a:solidFill>
                <a:schemeClr val="tx1"/>
              </a:solidFill>
              <a:latin typeface="Times New Roman" panose="02020603050405020304" charset="0"/>
              <a:cs typeface="Times New Roman" panose="02020603050405020304" charset="0"/>
            </a:endParaRPr>
          </a:p>
          <a:p>
            <a:pPr indent="0">
              <a:buFont typeface="Arial" panose="020B0604020202020204" pitchFamily="34" charset="0"/>
              <a:buNone/>
            </a:pPr>
            <a:r>
              <a:rPr lang="vi-VN" altLang="en-US" sz="3200" b="1">
                <a:solidFill>
                  <a:schemeClr val="tx1"/>
                </a:solidFill>
                <a:latin typeface="Times New Roman" panose="02020603050405020304" charset="0"/>
                <a:cs typeface="Times New Roman" panose="02020603050405020304" charset="0"/>
              </a:rPr>
              <a:t>	</a:t>
            </a:r>
            <a:r>
              <a:rPr lang="vi-VN" altLang="en-US" sz="3200">
                <a:solidFill>
                  <a:schemeClr val="tx1"/>
                </a:solidFill>
                <a:latin typeface="Times New Roman" panose="02020603050405020304" charset="0"/>
                <a:cs typeface="Times New Roman" panose="02020603050405020304" charset="0"/>
              </a:rPr>
              <a:t>- Machine Learning chỉ nhận dữ liệu qua dạng số, một số trường có kiểu dữ lệu Categorical nên được xử lý thành dạng số.</a:t>
            </a:r>
            <a:endParaRPr lang="vi-VN" altLang="en-US" sz="3200">
              <a:solidFill>
                <a:schemeClr val="tx1"/>
              </a:solidFill>
              <a:latin typeface="Times New Roman" panose="02020603050405020304" charset="0"/>
              <a:cs typeface="Times New Roman" panose="02020603050405020304" charset="0"/>
            </a:endParaRPr>
          </a:p>
          <a:p>
            <a:pPr indent="0">
              <a:buFont typeface="Arial" panose="020B0604020202020204" pitchFamily="34" charset="0"/>
              <a:buNone/>
            </a:pPr>
            <a:r>
              <a:rPr lang="vi-VN" altLang="en-US" sz="3200">
                <a:solidFill>
                  <a:schemeClr val="tx1"/>
                </a:solidFill>
                <a:latin typeface="Times New Roman" panose="02020603050405020304" charset="0"/>
                <a:cs typeface="Times New Roman" panose="02020603050405020304" charset="0"/>
              </a:rPr>
              <a:t>	- Yêu cầu tính ổn định với những thay đổi nhỏ ở đầu vào.</a:t>
            </a:r>
            <a:endParaRPr lang="vi-VN" altLang="en-US" sz="3200">
              <a:solidFill>
                <a:schemeClr val="tx1"/>
              </a:solidFill>
              <a:latin typeface="Times New Roman" panose="02020603050405020304" charset="0"/>
              <a:cs typeface="Times New Roman" panose="02020603050405020304" charset="0"/>
            </a:endParaRPr>
          </a:p>
          <a:p>
            <a:pPr indent="0">
              <a:buFont typeface="Arial" panose="020B0604020202020204" pitchFamily="34" charset="0"/>
              <a:buNone/>
            </a:pPr>
            <a:r>
              <a:rPr lang="vi-VN" altLang="en-US" sz="3200">
                <a:solidFill>
                  <a:schemeClr val="tx1"/>
                </a:solidFill>
                <a:latin typeface="Times New Roman" panose="02020603050405020304" charset="0"/>
                <a:cs typeface="Times New Roman" panose="02020603050405020304" charset="0"/>
              </a:rPr>
              <a:t>	- VD: mã số người dùng ở dạng số sẽ gây hiểu lầm và cho rằng những người có mã số gần nhau sẽ có những đặc trưng giống nhau.</a:t>
            </a:r>
            <a:endParaRPr lang="vi-VN" altLang="en-US" sz="3200">
              <a:solidFill>
                <a:schemeClr val="tx1"/>
              </a:solidFill>
              <a:latin typeface="Times New Roman" panose="02020603050405020304" charset="0"/>
              <a:cs typeface="Times New Roman" panose="02020603050405020304" charset="0"/>
            </a:endParaRPr>
          </a:p>
        </p:txBody>
      </p:sp>
      <p:sp>
        <p:nvSpPr>
          <p:cNvPr id="4" name="TextBox 3"/>
          <p:cNvSpPr txBox="1"/>
          <p:nvPr/>
        </p:nvSpPr>
        <p:spPr>
          <a:xfrm>
            <a:off x="3624685" y="363118"/>
            <a:ext cx="14370193" cy="1000125"/>
          </a:xfrm>
          <a:prstGeom prst="rect">
            <a:avLst/>
          </a:prstGeom>
        </p:spPr>
        <p:txBody>
          <a:bodyPr lIns="0" tIns="0" rIns="0" bIns="0" rtlCol="0" anchor="t">
            <a:spAutoFit/>
          </a:bodyPr>
          <a:lstStyle/>
          <a:p>
            <a:pPr algn="l"/>
            <a:r>
              <a:rPr lang="vi-VN" altLang="en-US" sz="6500" b="1">
                <a:latin typeface="Times New Roman" panose="02020603050405020304" charset="0"/>
                <a:cs typeface="Times New Roman" panose="02020603050405020304" charset="0"/>
                <a:sym typeface="+mn-ea"/>
              </a:rPr>
              <a:t>Một số quy trình khi xây dựng model.</a:t>
            </a:r>
            <a:endParaRPr lang="vi-VN" altLang="en-US" sz="6500" b="1" i="0">
              <a:solidFill>
                <a:srgbClr val="0A0B09"/>
              </a:solidFill>
              <a:effectLst/>
              <a:latin typeface="Times New Roman" panose="02020603050405020304" charset="0"/>
              <a:cs typeface="Times New Roman" panose="020206030504050203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12" name="TextBox 10"/>
          <p:cNvSpPr txBox="1"/>
          <p:nvPr/>
        </p:nvSpPr>
        <p:spPr>
          <a:xfrm>
            <a:off x="1297940" y="2802890"/>
            <a:ext cx="14785340" cy="6000750"/>
          </a:xfrm>
          <a:prstGeom prst="rect">
            <a:avLst/>
          </a:prstGeom>
          <a:noFill/>
        </p:spPr>
        <p:txBody>
          <a:bodyPr wrap="square">
            <a:spAutoFit/>
          </a:bodyPr>
          <a:lstStyle/>
          <a:p>
            <a:pPr indent="0">
              <a:buFont typeface="Arial" panose="020B0604020202020204" pitchFamily="34" charset="0"/>
              <a:buNone/>
            </a:pPr>
            <a:r>
              <a:rPr lang="vi-VN" altLang="en-US" sz="3200" b="1">
                <a:solidFill>
                  <a:schemeClr val="tx1"/>
                </a:solidFill>
                <a:latin typeface="Times New Roman" panose="02020603050405020304" charset="0"/>
                <a:cs typeface="Times New Roman" panose="02020603050405020304" charset="0"/>
              </a:rPr>
              <a:t>Phân phối xác suất của từng trường.</a:t>
            </a:r>
            <a:endParaRPr lang="vi-VN" altLang="en-US" sz="3200" b="1">
              <a:solidFill>
                <a:schemeClr val="tx1"/>
              </a:solidFill>
              <a:latin typeface="Times New Roman" panose="02020603050405020304" charset="0"/>
              <a:cs typeface="Times New Roman" panose="02020603050405020304" charset="0"/>
            </a:endParaRPr>
          </a:p>
          <a:p>
            <a:pPr indent="0">
              <a:buFont typeface="Arial" panose="020B0604020202020204" pitchFamily="34" charset="0"/>
              <a:buNone/>
            </a:pPr>
            <a:r>
              <a:rPr lang="vi-VN" altLang="en-US" sz="3200" b="1">
                <a:solidFill>
                  <a:schemeClr val="tx1"/>
                </a:solidFill>
                <a:latin typeface="Times New Roman" panose="02020603050405020304" charset="0"/>
                <a:cs typeface="Times New Roman" panose="02020603050405020304" charset="0"/>
              </a:rPr>
              <a:t>	- Mọi giá trị trong cột bằng nhau: </a:t>
            </a:r>
            <a:r>
              <a:rPr lang="vi-VN" altLang="en-US" sz="3200">
                <a:solidFill>
                  <a:schemeClr val="tx1"/>
                </a:solidFill>
                <a:latin typeface="Times New Roman" panose="02020603050405020304" charset="0"/>
                <a:cs typeface="Times New Roman" panose="02020603050405020304" charset="0"/>
              </a:rPr>
              <a:t>nếu dữ liệu được thu thập trong một năm thì trường “year” sẽ có giá trị bằng nhau nên không mang lại ý nghĩa dự đoán.</a:t>
            </a:r>
            <a:endParaRPr lang="vi-VN" altLang="en-US" sz="3200">
              <a:solidFill>
                <a:schemeClr val="tx1"/>
              </a:solidFill>
              <a:latin typeface="Times New Roman" panose="02020603050405020304" charset="0"/>
              <a:cs typeface="Times New Roman" panose="02020603050405020304" charset="0"/>
            </a:endParaRPr>
          </a:p>
          <a:p>
            <a:pPr indent="0">
              <a:buFont typeface="Arial" panose="020B0604020202020204" pitchFamily="34" charset="0"/>
              <a:buNone/>
            </a:pPr>
            <a:r>
              <a:rPr lang="vi-VN" altLang="en-US" sz="3200">
                <a:solidFill>
                  <a:schemeClr val="tx1"/>
                </a:solidFill>
                <a:latin typeface="Times New Roman" panose="02020603050405020304" charset="0"/>
                <a:cs typeface="Times New Roman" panose="02020603050405020304" charset="0"/>
              </a:rPr>
              <a:t>	-</a:t>
            </a:r>
            <a:r>
              <a:rPr lang="vi-VN" altLang="en-US" sz="3200" b="1">
                <a:solidFill>
                  <a:schemeClr val="tx1"/>
                </a:solidFill>
                <a:latin typeface="Times New Roman" panose="02020603050405020304" charset="0"/>
                <a:cs typeface="Times New Roman" panose="02020603050405020304" charset="0"/>
              </a:rPr>
              <a:t> Có quá nhiều giá trị bị khuyết: </a:t>
            </a:r>
            <a:r>
              <a:rPr lang="vi-VN" altLang="en-US" sz="3200">
                <a:solidFill>
                  <a:schemeClr val="tx1"/>
                </a:solidFill>
                <a:latin typeface="Times New Roman" panose="02020603050405020304" charset="0"/>
                <a:cs typeface="Times New Roman" panose="02020603050405020304" charset="0"/>
              </a:rPr>
              <a:t>Nếu cột này không quan trọng có thể xóa bỏ, hoặc có thể dùng những phương pháp phù hợp. VD: dùng các phương thức: mean, median, mode, Interpolation...</a:t>
            </a:r>
            <a:endParaRPr lang="vi-VN" altLang="en-US" sz="3200">
              <a:solidFill>
                <a:schemeClr val="tx1"/>
              </a:solidFill>
              <a:latin typeface="Times New Roman" panose="02020603050405020304" charset="0"/>
              <a:cs typeface="Times New Roman" panose="02020603050405020304" charset="0"/>
            </a:endParaRPr>
          </a:p>
          <a:p>
            <a:pPr indent="0">
              <a:buFont typeface="Arial" panose="020B0604020202020204" pitchFamily="34" charset="0"/>
              <a:buNone/>
            </a:pPr>
            <a:r>
              <a:rPr lang="vi-VN" altLang="en-US" sz="3200">
                <a:solidFill>
                  <a:schemeClr val="tx1"/>
                </a:solidFill>
                <a:latin typeface="Times New Roman" panose="02020603050405020304" charset="0"/>
                <a:cs typeface="Times New Roman" panose="02020603050405020304" charset="0"/>
              </a:rPr>
              <a:t>	</a:t>
            </a:r>
            <a:r>
              <a:rPr lang="vi-VN" altLang="en-US" sz="3200" b="1">
                <a:solidFill>
                  <a:schemeClr val="tx1"/>
                </a:solidFill>
                <a:latin typeface="Times New Roman" panose="02020603050405020304" charset="0"/>
                <a:cs typeface="Times New Roman" panose="02020603050405020304" charset="0"/>
              </a:rPr>
              <a:t>- Xuất hiện giá trị không hợp lệ: </a:t>
            </a:r>
            <a:r>
              <a:rPr lang="vi-VN" altLang="en-US" sz="3200">
                <a:solidFill>
                  <a:schemeClr val="tx1"/>
                </a:solidFill>
                <a:latin typeface="Times New Roman" panose="02020603050405020304" charset="0"/>
                <a:cs typeface="Times New Roman" panose="02020603050405020304" charset="0"/>
              </a:rPr>
              <a:t>VD: trường “tuổi” không hợp lệ (&gt;110, &lt;=0) thì nên gán lại.</a:t>
            </a:r>
            <a:endParaRPr lang="vi-VN" altLang="en-US" sz="3200">
              <a:solidFill>
                <a:schemeClr val="tx1"/>
              </a:solidFill>
              <a:latin typeface="Times New Roman" panose="02020603050405020304" charset="0"/>
              <a:cs typeface="Times New Roman" panose="02020603050405020304" charset="0"/>
            </a:endParaRPr>
          </a:p>
          <a:p>
            <a:pPr indent="0">
              <a:buFont typeface="Arial" panose="020B0604020202020204" pitchFamily="34" charset="0"/>
              <a:buNone/>
            </a:pPr>
            <a:r>
              <a:rPr lang="vi-VN" altLang="en-US" sz="3200">
                <a:solidFill>
                  <a:schemeClr val="tx1"/>
                </a:solidFill>
                <a:latin typeface="Times New Roman" panose="02020603050405020304" charset="0"/>
                <a:cs typeface="Times New Roman" panose="02020603050405020304" charset="0"/>
              </a:rPr>
              <a:t>	</a:t>
            </a:r>
            <a:r>
              <a:rPr lang="vi-VN" altLang="en-US" sz="3200" b="1">
                <a:solidFill>
                  <a:schemeClr val="tx1"/>
                </a:solidFill>
                <a:latin typeface="Times New Roman" panose="02020603050405020304" charset="0"/>
                <a:cs typeface="Times New Roman" panose="02020603050405020304" charset="0"/>
              </a:rPr>
              <a:t>- Xuất hiện giá trị ngoại lệ:</a:t>
            </a:r>
            <a:r>
              <a:rPr lang="vi-VN" altLang="en-US" sz="3200">
                <a:solidFill>
                  <a:schemeClr val="tx1"/>
                </a:solidFill>
                <a:latin typeface="Times New Roman" panose="02020603050405020304" charset="0"/>
                <a:cs typeface="Times New Roman" panose="02020603050405020304" charset="0"/>
              </a:rPr>
              <a:t> khi xuất hiện một giá trị cao hoặc thấp bất thường thì nên có cách xử lý phù hợp. VD: lương trung bình 100usd nhưng có một số cao tới 10000 thì nên xem xét.</a:t>
            </a:r>
            <a:endParaRPr lang="vi-VN" altLang="en-US" sz="3200">
              <a:solidFill>
                <a:schemeClr val="tx1"/>
              </a:solidFill>
              <a:latin typeface="Times New Roman" panose="02020603050405020304" charset="0"/>
              <a:cs typeface="Times New Roman" panose="02020603050405020304" charset="0"/>
            </a:endParaRPr>
          </a:p>
          <a:p>
            <a:pPr indent="0">
              <a:buFont typeface="Arial" panose="020B0604020202020204" pitchFamily="34" charset="0"/>
              <a:buNone/>
            </a:pPr>
            <a:endParaRPr lang="vi-VN" altLang="en-US" sz="3200">
              <a:solidFill>
                <a:schemeClr val="tx1"/>
              </a:solidFill>
              <a:latin typeface="Times New Roman" panose="02020603050405020304" charset="0"/>
              <a:cs typeface="Times New Roman" panose="02020603050405020304" charset="0"/>
            </a:endParaRPr>
          </a:p>
        </p:txBody>
      </p:sp>
      <p:sp>
        <p:nvSpPr>
          <p:cNvPr id="5" name="TextBox 3"/>
          <p:cNvSpPr txBox="1"/>
          <p:nvPr/>
        </p:nvSpPr>
        <p:spPr>
          <a:xfrm>
            <a:off x="3624685" y="363118"/>
            <a:ext cx="14370193" cy="1000125"/>
          </a:xfrm>
          <a:prstGeom prst="rect">
            <a:avLst/>
          </a:prstGeom>
        </p:spPr>
        <p:txBody>
          <a:bodyPr lIns="0" tIns="0" rIns="0" bIns="0" rtlCol="0" anchor="t">
            <a:spAutoFit/>
          </a:bodyPr>
          <a:lstStyle/>
          <a:p>
            <a:pPr algn="l"/>
            <a:r>
              <a:rPr lang="vi-VN" altLang="en-US" sz="6500" b="1">
                <a:latin typeface="Times New Roman" panose="02020603050405020304" charset="0"/>
                <a:cs typeface="Times New Roman" panose="02020603050405020304" charset="0"/>
                <a:sym typeface="+mn-ea"/>
              </a:rPr>
              <a:t>Một số quy trình khi xây dựng model.</a:t>
            </a:r>
            <a:endParaRPr lang="vi-VN" altLang="en-US" sz="6500" b="1" i="0">
              <a:solidFill>
                <a:srgbClr val="0A0B09"/>
              </a:solidFill>
              <a:effectLst/>
              <a:latin typeface="Times New Roman" panose="02020603050405020304" charset="0"/>
              <a:cs typeface="Times New Roman" panose="020206030504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12" name="TextBox 10"/>
          <p:cNvSpPr txBox="1"/>
          <p:nvPr/>
        </p:nvSpPr>
        <p:spPr>
          <a:xfrm>
            <a:off x="900430" y="2597150"/>
            <a:ext cx="14785340" cy="583565"/>
          </a:xfrm>
          <a:prstGeom prst="rect">
            <a:avLst/>
          </a:prstGeom>
          <a:noFill/>
        </p:spPr>
        <p:txBody>
          <a:bodyPr wrap="square">
            <a:spAutoFit/>
          </a:bodyPr>
          <a:lstStyle/>
          <a:p>
            <a:pPr indent="0">
              <a:buFont typeface="Arial" panose="020B0604020202020204" pitchFamily="34" charset="0"/>
              <a:buNone/>
            </a:pPr>
            <a:r>
              <a:rPr lang="vi-VN" altLang="en-US" sz="3200" b="1">
                <a:solidFill>
                  <a:schemeClr val="tx1"/>
                </a:solidFill>
                <a:latin typeface="Times New Roman" panose="02020603050405020304" charset="0"/>
                <a:cs typeface="Times New Roman" panose="02020603050405020304" charset="0"/>
              </a:rPr>
              <a:t>3:Tinh chỉnh tham số:</a:t>
            </a:r>
            <a:endParaRPr lang="vi-VN" altLang="en-US" sz="3200" b="1">
              <a:solidFill>
                <a:schemeClr val="tx1"/>
              </a:solidFill>
              <a:latin typeface="Times New Roman" panose="02020603050405020304" charset="0"/>
              <a:cs typeface="Times New Roman" panose="02020603050405020304" charset="0"/>
            </a:endParaRPr>
          </a:p>
        </p:txBody>
      </p:sp>
      <p:sp>
        <p:nvSpPr>
          <p:cNvPr id="5" name="TextBox 4"/>
          <p:cNvSpPr txBox="1"/>
          <p:nvPr/>
        </p:nvSpPr>
        <p:spPr>
          <a:xfrm>
            <a:off x="762000" y="3391064"/>
            <a:ext cx="7620000" cy="521970"/>
          </a:xfrm>
          <a:prstGeom prst="rect">
            <a:avLst/>
          </a:prstGeom>
          <a:noFill/>
        </p:spPr>
        <p:txBody>
          <a:bodyPr wrap="square">
            <a:spAutoFit/>
          </a:bodyPr>
          <a:lstStyle/>
          <a:p>
            <a:pPr algn="just"/>
            <a:r>
              <a:rPr lang="en-US" sz="2800" b="1" i="0">
                <a:solidFill>
                  <a:srgbClr val="FF0000"/>
                </a:solidFill>
                <a:effectLst/>
                <a:latin typeface="Times New Roman" panose="02020603050405020304" charset="0"/>
                <a:cs typeface="Times New Roman" panose="02020603050405020304" charset="0"/>
              </a:rPr>
              <a:t>1. Tăng sự dự đoán</a:t>
            </a:r>
            <a:endParaRPr lang="en-US" sz="2800" b="1" i="0">
              <a:solidFill>
                <a:srgbClr val="FF0000"/>
              </a:solidFill>
              <a:effectLst/>
              <a:latin typeface="Times New Roman" panose="02020603050405020304" charset="0"/>
              <a:cs typeface="Times New Roman" panose="02020603050405020304" charset="0"/>
            </a:endParaRPr>
          </a:p>
        </p:txBody>
      </p:sp>
      <p:sp>
        <p:nvSpPr>
          <p:cNvPr id="6" name="TextBox 5"/>
          <p:cNvSpPr txBox="1"/>
          <p:nvPr/>
        </p:nvSpPr>
        <p:spPr>
          <a:xfrm>
            <a:off x="685517" y="4152592"/>
            <a:ext cx="7543800" cy="4399915"/>
          </a:xfrm>
          <a:prstGeom prst="rect">
            <a:avLst/>
          </a:prstGeom>
          <a:noFill/>
        </p:spPr>
        <p:txBody>
          <a:bodyPr wrap="square">
            <a:spAutoFit/>
          </a:bodyPr>
          <a:lstStyle/>
          <a:p>
            <a:pPr marL="285750" indent="-285750" algn="just">
              <a:buFont typeface="Arial" panose="020B0604020202020204" pitchFamily="34" charset="0"/>
              <a:buChar char="•"/>
            </a:pPr>
            <a:r>
              <a:rPr lang="en-US" sz="2800" b="1" i="0">
                <a:effectLst/>
                <a:latin typeface="Times New Roman" panose="02020603050405020304" charset="0"/>
                <a:cs typeface="Times New Roman" panose="02020603050405020304" charset="0"/>
              </a:rPr>
              <a:t>n_estimators</a:t>
            </a:r>
            <a:r>
              <a:rPr lang="en-US" sz="2800" i="0">
                <a:effectLst/>
                <a:latin typeface="Times New Roman" panose="02020603050405020304" charset="0"/>
                <a:cs typeface="Times New Roman" panose="02020603050405020304" charset="0"/>
              </a:rPr>
              <a:t>: chỉ số số lượng cây mà thuật toán xây dựng trước khi tiến hành bầu chọn tối đa hoặc lấy trung bình của dự đoán. Nhìn chung, số lượng cây càng cao thì hiệu suất cũng tăng và làm cho dự đoán ổn định hơn, nhưng cũng làm chậm quá trình tính toán.</a:t>
            </a:r>
            <a:endParaRPr lang="en-US" sz="2800" i="0">
              <a:effectLst/>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2800" b="1" i="0">
                <a:effectLst/>
                <a:latin typeface="Times New Roman" panose="02020603050405020304" charset="0"/>
                <a:cs typeface="Times New Roman" panose="02020603050405020304" charset="0"/>
              </a:rPr>
              <a:t>max_features</a:t>
            </a:r>
            <a:r>
              <a:rPr lang="en-US" sz="2800" i="0">
                <a:effectLst/>
                <a:latin typeface="Times New Roman" panose="02020603050405020304" charset="0"/>
                <a:cs typeface="Times New Roman" panose="02020603050405020304" charset="0"/>
              </a:rPr>
              <a:t>: là số lượng tối đa các đặc trưng mà rừng ngẫu nhiên xem xét để chia một node.</a:t>
            </a:r>
            <a:endParaRPr lang="en-US" sz="2800" i="0">
              <a:effectLst/>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2800" b="1" i="0">
                <a:effectLst/>
                <a:latin typeface="Times New Roman" panose="02020603050405020304" charset="0"/>
                <a:cs typeface="Times New Roman" panose="02020603050405020304" charset="0"/>
              </a:rPr>
              <a:t>min_samples_leaf</a:t>
            </a:r>
            <a:r>
              <a:rPr lang="en-US" sz="2800" i="0">
                <a:effectLst/>
                <a:latin typeface="Times New Roman" panose="02020603050405020304" charset="0"/>
                <a:cs typeface="Times New Roman" panose="02020603050405020304" charset="0"/>
              </a:rPr>
              <a:t>: Xác định số lượng tối thiểu các lá cần thiết để chia một nút nội bộ.</a:t>
            </a:r>
            <a:endParaRPr lang="en-US" sz="2800" i="0">
              <a:effectLst/>
              <a:latin typeface="Times New Roman" panose="02020603050405020304" charset="0"/>
              <a:cs typeface="Times New Roman" panose="02020603050405020304" charset="0"/>
            </a:endParaRPr>
          </a:p>
        </p:txBody>
      </p:sp>
      <p:sp>
        <p:nvSpPr>
          <p:cNvPr id="9" name="TextBox 8"/>
          <p:cNvSpPr txBox="1"/>
          <p:nvPr/>
        </p:nvSpPr>
        <p:spPr>
          <a:xfrm>
            <a:off x="9017331" y="3180879"/>
            <a:ext cx="5967554" cy="521970"/>
          </a:xfrm>
          <a:prstGeom prst="rect">
            <a:avLst/>
          </a:prstGeom>
          <a:noFill/>
        </p:spPr>
        <p:txBody>
          <a:bodyPr wrap="square">
            <a:spAutoFit/>
          </a:bodyPr>
          <a:lstStyle/>
          <a:p>
            <a:pPr algn="just"/>
            <a:r>
              <a:rPr lang="en-US" sz="2800" b="1" i="0">
                <a:solidFill>
                  <a:srgbClr val="FF0000"/>
                </a:solidFill>
                <a:effectLst/>
                <a:latin typeface="Times New Roman" panose="02020603050405020304" charset="0"/>
                <a:cs typeface="Times New Roman" panose="02020603050405020304" charset="0"/>
              </a:rPr>
              <a:t>2. Tăng tốc độ mô hình</a:t>
            </a:r>
            <a:endParaRPr lang="en-US" sz="2800" b="1" i="0">
              <a:solidFill>
                <a:srgbClr val="FF0000"/>
              </a:solidFill>
              <a:effectLst/>
              <a:latin typeface="Times New Roman" panose="02020603050405020304" charset="0"/>
              <a:cs typeface="Times New Roman" panose="02020603050405020304" charset="0"/>
            </a:endParaRPr>
          </a:p>
        </p:txBody>
      </p:sp>
      <p:sp>
        <p:nvSpPr>
          <p:cNvPr id="10" name="TextBox 9"/>
          <p:cNvSpPr txBox="1"/>
          <p:nvPr/>
        </p:nvSpPr>
        <p:spPr>
          <a:xfrm>
            <a:off x="9067887" y="4077027"/>
            <a:ext cx="8813078" cy="5262245"/>
          </a:xfrm>
          <a:prstGeom prst="rect">
            <a:avLst/>
          </a:prstGeom>
          <a:noFill/>
        </p:spPr>
        <p:txBody>
          <a:bodyPr wrap="square">
            <a:spAutoFit/>
          </a:bodyPr>
          <a:lstStyle/>
          <a:p>
            <a:pPr marL="285750" indent="-285750" algn="just">
              <a:buFont typeface="Arial" panose="020B0604020202020204" pitchFamily="34" charset="0"/>
              <a:buChar char="•"/>
            </a:pPr>
            <a:r>
              <a:rPr lang="en-US" sz="2800" b="1" i="0">
                <a:effectLst/>
                <a:latin typeface="Times New Roman" panose="02020603050405020304" charset="0"/>
                <a:cs typeface="Times New Roman" panose="02020603050405020304" charset="0"/>
              </a:rPr>
              <a:t>n_jobs</a:t>
            </a:r>
            <a:r>
              <a:rPr lang="en-US" sz="2800" i="0">
                <a:effectLst/>
                <a:latin typeface="Times New Roman" panose="02020603050405020304" charset="0"/>
                <a:cs typeface="Times New Roman" panose="02020603050405020304" charset="0"/>
              </a:rPr>
              <a:t>: số lượng bộ xử lý mà thuật toán được phép sử dụng. Nếu có giá trị là 1, nó chỉ có thể sử dụng một bộ xử lý. Giá trị “-1” có nghĩa là không có giới hạn.</a:t>
            </a:r>
            <a:endParaRPr lang="en-US" sz="2800" b="1" i="0">
              <a:effectLst/>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2800" b="1" i="0">
                <a:effectLst/>
                <a:latin typeface="Times New Roman" panose="02020603050405020304" charset="0"/>
                <a:cs typeface="Times New Roman" panose="02020603050405020304" charset="0"/>
              </a:rPr>
              <a:t>random_state</a:t>
            </a:r>
            <a:r>
              <a:rPr lang="en-US" sz="2800" i="0">
                <a:effectLst/>
                <a:latin typeface="Times New Roman" panose="02020603050405020304" charset="0"/>
                <a:cs typeface="Times New Roman" panose="02020603050405020304" charset="0"/>
              </a:rPr>
              <a:t>: làm cho kết quả của mô hình có thể sao chép được.</a:t>
            </a:r>
            <a:r>
              <a:rPr lang="en-US" sz="2800">
                <a:effectLst/>
                <a:latin typeface="Times New Roman" panose="02020603050405020304" charset="0"/>
                <a:cs typeface="Times New Roman" panose="02020603050405020304" charset="0"/>
                <a:sym typeface="+mn-ea"/>
              </a:rPr>
              <a:t> Nếu đã được cung cấp các tham số và dữ liệu huấn luyện giống nhau, mô </a:t>
            </a:r>
            <a:r>
              <a:rPr lang="en-US" sz="2800" i="0">
                <a:effectLst/>
                <a:latin typeface="Times New Roman" panose="02020603050405020304" charset="0"/>
                <a:cs typeface="Times New Roman" panose="02020603050405020304" charset="0"/>
              </a:rPr>
              <a:t>hình luôn cho ra cùng kết quả.</a:t>
            </a:r>
            <a:endParaRPr lang="en-US" sz="2800" i="0">
              <a:effectLst/>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2800" b="1" i="0">
                <a:effectLst/>
                <a:latin typeface="Times New Roman" panose="02020603050405020304" charset="0"/>
                <a:cs typeface="Times New Roman" panose="02020603050405020304" charset="0"/>
              </a:rPr>
              <a:t>oob_score (còn được gọi là oob sampling)</a:t>
            </a:r>
            <a:r>
              <a:rPr lang="en-US" sz="2800" i="0">
                <a:effectLst/>
                <a:latin typeface="Times New Roman" panose="02020603050405020304" charset="0"/>
                <a:cs typeface="Times New Roman" panose="02020603050405020304" charset="0"/>
              </a:rPr>
              <a:t>: một phương pháp cross-validation trong rừng ngẫu nhiên. Trong phương pháp lấy mẫu này, khoảng một phần ba dữ liệu không được sử dụng để huấn luyện mô hình và có thể được sử dụng để đánh giá hiệu suất của nó. Những mẫu này được gọi là out-of-bag samples.</a:t>
            </a:r>
            <a:endParaRPr lang="en-US" sz="2800" i="0">
              <a:effectLst/>
              <a:latin typeface="Times New Roman" panose="02020603050405020304" charset="0"/>
              <a:cs typeface="Times New Roman" panose="02020603050405020304" charset="0"/>
            </a:endParaRPr>
          </a:p>
        </p:txBody>
      </p:sp>
      <p:sp>
        <p:nvSpPr>
          <p:cNvPr id="4" name="TextBox 3"/>
          <p:cNvSpPr txBox="1"/>
          <p:nvPr/>
        </p:nvSpPr>
        <p:spPr>
          <a:xfrm>
            <a:off x="3624685" y="363118"/>
            <a:ext cx="14370193" cy="1000125"/>
          </a:xfrm>
          <a:prstGeom prst="rect">
            <a:avLst/>
          </a:prstGeom>
        </p:spPr>
        <p:txBody>
          <a:bodyPr lIns="0" tIns="0" rIns="0" bIns="0" rtlCol="0" anchor="t">
            <a:spAutoFit/>
          </a:bodyPr>
          <a:lstStyle/>
          <a:p>
            <a:pPr algn="l"/>
            <a:r>
              <a:rPr lang="vi-VN" altLang="en-US" sz="6500" b="1">
                <a:latin typeface="Times New Roman" panose="02020603050405020304" charset="0"/>
                <a:cs typeface="Times New Roman" panose="02020603050405020304" charset="0"/>
                <a:sym typeface="+mn-ea"/>
              </a:rPr>
              <a:t>Một số quy trình khi xây dựng model.</a:t>
            </a:r>
            <a:endParaRPr lang="vi-VN" altLang="en-US" sz="6500" b="1" i="0">
              <a:solidFill>
                <a:srgbClr val="0A0B09"/>
              </a:solidFill>
              <a:effectLst/>
              <a:latin typeface="Times New Roman" panose="02020603050405020304" charset="0"/>
              <a:cs typeface="Times New Roman" panose="020206030504050203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pic>
        <p:nvPicPr>
          <p:cNvPr id="9" name="Picture 8"/>
          <p:cNvPicPr>
            <a:picLocks noChangeAspect="1"/>
          </p:cNvPicPr>
          <p:nvPr/>
        </p:nvPicPr>
        <p:blipFill>
          <a:blip r:embed="rId2"/>
          <a:stretch>
            <a:fillRect/>
          </a:stretch>
        </p:blipFill>
        <p:spPr>
          <a:xfrm>
            <a:off x="861695" y="3406059"/>
            <a:ext cx="4343400" cy="2560650"/>
          </a:xfrm>
          <a:prstGeom prst="rect">
            <a:avLst/>
          </a:prstGeom>
        </p:spPr>
      </p:pic>
      <p:sp>
        <p:nvSpPr>
          <p:cNvPr id="11" name="TextBox 10"/>
          <p:cNvSpPr txBox="1"/>
          <p:nvPr/>
        </p:nvSpPr>
        <p:spPr>
          <a:xfrm>
            <a:off x="5662295" y="3731532"/>
            <a:ext cx="10515600" cy="2062103"/>
          </a:xfrm>
          <a:prstGeom prst="rect">
            <a:avLst/>
          </a:prstGeom>
          <a:noFill/>
        </p:spPr>
        <p:txBody>
          <a:bodyPr wrap="square">
            <a:spAutoFit/>
          </a:bodyPr>
          <a:lstStyle/>
          <a:p>
            <a:pPr marL="457200" indent="-457200">
              <a:buFont typeface="Arial" panose="020B0604020202020204" pitchFamily="34" charset="0"/>
              <a:buChar char="•"/>
            </a:pPr>
            <a:r>
              <a:rPr lang="en-US" sz="3200" b="1">
                <a:solidFill>
                  <a:srgbClr val="FF0000"/>
                </a:solidFill>
                <a:latin typeface="Times New Roman" panose="02020603050405020304" charset="0"/>
                <a:cs typeface="Times New Roman" panose="02020603050405020304" charset="0"/>
              </a:rPr>
              <a:t>Accuracy = (TP + TN)/All</a:t>
            </a:r>
            <a:endParaRPr lang="en-US" sz="3200" b="1">
              <a:solidFill>
                <a:srgbClr val="FF0000"/>
              </a:solidFill>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sz="3200" b="1">
                <a:solidFill>
                  <a:srgbClr val="FF0000"/>
                </a:solidFill>
                <a:latin typeface="Times New Roman" panose="02020603050405020304" charset="0"/>
                <a:cs typeface="Times New Roman" panose="02020603050405020304" charset="0"/>
              </a:rPr>
              <a:t>Error rate = 1 - Accuracy =  (FP + FN)/All</a:t>
            </a:r>
            <a:endParaRPr lang="en-US" sz="3200" b="1">
              <a:solidFill>
                <a:srgbClr val="FF0000"/>
              </a:solidFill>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sz="3200" b="1">
                <a:solidFill>
                  <a:srgbClr val="FF0000"/>
                </a:solidFill>
                <a:latin typeface="Times New Roman" panose="02020603050405020304" charset="0"/>
                <a:cs typeface="Times New Roman" panose="02020603050405020304" charset="0"/>
              </a:rPr>
              <a:t>True Positive recognition rate = Sensitivity = TP/P</a:t>
            </a:r>
            <a:endParaRPr lang="en-US" sz="3200" b="1">
              <a:solidFill>
                <a:srgbClr val="FF0000"/>
              </a:solidFill>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sz="3200" b="1">
                <a:solidFill>
                  <a:srgbClr val="FF0000"/>
                </a:solidFill>
                <a:latin typeface="Times New Roman" panose="02020603050405020304" charset="0"/>
                <a:cs typeface="Times New Roman" panose="02020603050405020304" charset="0"/>
              </a:rPr>
              <a:t>True Negative recognition rate = Specificity = TN/N</a:t>
            </a:r>
            <a:endParaRPr lang="en-US" sz="3200" b="1">
              <a:solidFill>
                <a:srgbClr val="FF0000"/>
              </a:solidFill>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3"/>
          <a:stretch>
            <a:fillRect/>
          </a:stretch>
        </p:blipFill>
        <p:spPr>
          <a:xfrm>
            <a:off x="3452495" y="6101650"/>
            <a:ext cx="10815298" cy="1985716"/>
          </a:xfrm>
          <a:prstGeom prst="rect">
            <a:avLst/>
          </a:prstGeom>
        </p:spPr>
      </p:pic>
      <p:sp>
        <p:nvSpPr>
          <p:cNvPr id="7" name="TextBox 6"/>
          <p:cNvSpPr txBox="1"/>
          <p:nvPr/>
        </p:nvSpPr>
        <p:spPr>
          <a:xfrm>
            <a:off x="4288155" y="8243262"/>
            <a:ext cx="9144000" cy="1814830"/>
          </a:xfrm>
          <a:prstGeom prst="rect">
            <a:avLst/>
          </a:prstGeom>
          <a:noFill/>
        </p:spPr>
        <p:txBody>
          <a:bodyPr wrap="square">
            <a:spAutoFit/>
          </a:bodyPr>
          <a:lstStyle/>
          <a:p>
            <a:pPr marL="457200" indent="-457200">
              <a:buFont typeface="Arial" panose="020B0604020202020204" pitchFamily="34" charset="0"/>
              <a:buChar char="•"/>
            </a:pPr>
            <a:r>
              <a:rPr lang="en-US" sz="2800" b="1">
                <a:latin typeface="Times New Roman" panose="02020603050405020304" charset="0"/>
                <a:cs typeface="Times New Roman" panose="02020603050405020304" charset="0"/>
              </a:rPr>
              <a:t>Accuracy = (90 + 9560)/10000</a:t>
            </a:r>
            <a:endParaRPr lang="en-US" sz="2800" b="1">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sz="2800" b="1">
                <a:latin typeface="Times New Roman" panose="02020603050405020304" charset="0"/>
                <a:cs typeface="Times New Roman" panose="02020603050405020304" charset="0"/>
              </a:rPr>
              <a:t>Error rate = 1 - Accuracy =  1 - ((90 + 9560)/10000)</a:t>
            </a:r>
            <a:endParaRPr lang="en-US" sz="2800" b="1">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sz="2800" b="1">
                <a:latin typeface="Times New Roman" panose="02020603050405020304" charset="0"/>
                <a:cs typeface="Times New Roman" panose="02020603050405020304" charset="0"/>
              </a:rPr>
              <a:t>True Positive recognition rate = Sensitivity = 90/300</a:t>
            </a:r>
            <a:endParaRPr lang="en-US" sz="2800" b="1">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sz="2800" b="1">
                <a:latin typeface="Times New Roman" panose="02020603050405020304" charset="0"/>
                <a:cs typeface="Times New Roman" panose="02020603050405020304" charset="0"/>
              </a:rPr>
              <a:t>True Negative recognition rate = Specificity = 9560/9700</a:t>
            </a:r>
            <a:endParaRPr lang="en-US" sz="2800" b="1">
              <a:latin typeface="Times New Roman" panose="02020603050405020304" charset="0"/>
              <a:cs typeface="Times New Roman" panose="02020603050405020304" charset="0"/>
            </a:endParaRPr>
          </a:p>
        </p:txBody>
      </p:sp>
      <p:sp>
        <p:nvSpPr>
          <p:cNvPr id="12" name="TextBox 10"/>
          <p:cNvSpPr txBox="1"/>
          <p:nvPr/>
        </p:nvSpPr>
        <p:spPr>
          <a:xfrm>
            <a:off x="900430" y="2597150"/>
            <a:ext cx="14785340" cy="583565"/>
          </a:xfrm>
          <a:prstGeom prst="rect">
            <a:avLst/>
          </a:prstGeom>
          <a:noFill/>
        </p:spPr>
        <p:txBody>
          <a:bodyPr wrap="square">
            <a:spAutoFit/>
          </a:bodyPr>
          <a:lstStyle/>
          <a:p>
            <a:pPr indent="0">
              <a:buFont typeface="Arial" panose="020B0604020202020204" pitchFamily="34" charset="0"/>
              <a:buNone/>
            </a:pPr>
            <a:r>
              <a:rPr lang="vi-VN" altLang="en-US" sz="3200" b="1">
                <a:solidFill>
                  <a:schemeClr val="tx1"/>
                </a:solidFill>
                <a:latin typeface="Times New Roman" panose="02020603050405020304" charset="0"/>
                <a:cs typeface="Times New Roman" panose="02020603050405020304" charset="0"/>
              </a:rPr>
              <a:t>4: Đánh giá mô hình. </a:t>
            </a:r>
            <a:endParaRPr lang="vi-VN" altLang="en-US" sz="3200" b="1">
              <a:solidFill>
                <a:schemeClr val="tx1"/>
              </a:solidFill>
              <a:latin typeface="Times New Roman" panose="02020603050405020304" charset="0"/>
              <a:cs typeface="Times New Roman" panose="02020603050405020304" charset="0"/>
            </a:endParaRPr>
          </a:p>
        </p:txBody>
      </p:sp>
      <p:sp>
        <p:nvSpPr>
          <p:cNvPr id="6" name="TextBox 3"/>
          <p:cNvSpPr txBox="1"/>
          <p:nvPr/>
        </p:nvSpPr>
        <p:spPr>
          <a:xfrm>
            <a:off x="3935095" y="342900"/>
            <a:ext cx="13354050" cy="1000125"/>
          </a:xfrm>
          <a:prstGeom prst="rect">
            <a:avLst/>
          </a:prstGeom>
        </p:spPr>
        <p:txBody>
          <a:bodyPr wrap="square" lIns="0" tIns="0" rIns="0" bIns="0" rtlCol="0" anchor="t">
            <a:spAutoFit/>
          </a:bodyPr>
          <a:lstStyle/>
          <a:p>
            <a:pPr algn="l"/>
            <a:r>
              <a:rPr lang="vi-VN" altLang="en-US" sz="6500" b="1">
                <a:solidFill>
                  <a:srgbClr val="0A0B09"/>
                </a:solidFill>
                <a:latin typeface="Times New Roman" panose="02020603050405020304" charset="0"/>
                <a:cs typeface="Times New Roman" panose="02020603050405020304" charset="0"/>
                <a:sym typeface="+mn-ea"/>
              </a:rPr>
              <a:t>Đánh giá mô hình</a:t>
            </a:r>
            <a:endParaRPr lang="vi-VN" altLang="en-US" sz="6500" b="1">
              <a:solidFill>
                <a:srgbClr val="0A0B09"/>
              </a:solidFill>
              <a:latin typeface="Times New Roman" panose="02020603050405020304" charset="0"/>
              <a:cs typeface="Times New Roman" panose="02020603050405020304" charset="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3935095" y="342900"/>
            <a:ext cx="13354050" cy="1000125"/>
          </a:xfrm>
          <a:prstGeom prst="rect">
            <a:avLst/>
          </a:prstGeom>
        </p:spPr>
        <p:txBody>
          <a:bodyPr wrap="square" lIns="0" tIns="0" rIns="0" bIns="0" rtlCol="0" anchor="t">
            <a:spAutoFit/>
          </a:bodyPr>
          <a:lstStyle/>
          <a:p>
            <a:pPr algn="l"/>
            <a:r>
              <a:rPr lang="vi-VN" altLang="en-US" sz="6500" b="1">
                <a:solidFill>
                  <a:srgbClr val="0A0B09"/>
                </a:solidFill>
                <a:latin typeface="Times New Roman" panose="02020603050405020304" charset="0"/>
                <a:cs typeface="Times New Roman" panose="02020603050405020304" charset="0"/>
                <a:sym typeface="+mn-ea"/>
              </a:rPr>
              <a:t>Đánh giá mô hình</a:t>
            </a:r>
            <a:endParaRPr lang="vi-VN" altLang="en-US" sz="6500" b="1">
              <a:solidFill>
                <a:srgbClr val="0A0B09"/>
              </a:solidFill>
              <a:latin typeface="Times New Roman" panose="02020603050405020304" charset="0"/>
              <a:cs typeface="Times New Roman" panose="02020603050405020304" charset="0"/>
              <a:sym typeface="+mn-ea"/>
            </a:endParaRPr>
          </a:p>
        </p:txBody>
      </p:sp>
      <p:pic>
        <p:nvPicPr>
          <p:cNvPr id="9" name="Picture 8"/>
          <p:cNvPicPr>
            <a:picLocks noChangeAspect="1"/>
          </p:cNvPicPr>
          <p:nvPr/>
        </p:nvPicPr>
        <p:blipFill>
          <a:blip r:embed="rId2"/>
          <a:stretch>
            <a:fillRect/>
          </a:stretch>
        </p:blipFill>
        <p:spPr>
          <a:xfrm>
            <a:off x="1066800" y="2552700"/>
            <a:ext cx="4495800" cy="3471443"/>
          </a:xfrm>
          <a:prstGeom prst="rect">
            <a:avLst/>
          </a:prstGeom>
        </p:spPr>
      </p:pic>
      <p:pic>
        <p:nvPicPr>
          <p:cNvPr id="13" name="Picture 12"/>
          <p:cNvPicPr>
            <a:picLocks noChangeAspect="1"/>
          </p:cNvPicPr>
          <p:nvPr/>
        </p:nvPicPr>
        <p:blipFill>
          <a:blip r:embed="rId3"/>
          <a:stretch>
            <a:fillRect/>
          </a:stretch>
        </p:blipFill>
        <p:spPr>
          <a:xfrm>
            <a:off x="6248400" y="2552700"/>
            <a:ext cx="10439399" cy="4800600"/>
          </a:xfrm>
          <a:prstGeom prst="rect">
            <a:avLst/>
          </a:prstGeom>
        </p:spPr>
      </p:pic>
      <p:pic>
        <p:nvPicPr>
          <p:cNvPr id="4" name="Picture 3"/>
          <p:cNvPicPr>
            <a:picLocks noChangeAspect="1"/>
          </p:cNvPicPr>
          <p:nvPr/>
        </p:nvPicPr>
        <p:blipFill>
          <a:blip r:embed="rId4"/>
          <a:stretch>
            <a:fillRect/>
          </a:stretch>
        </p:blipFill>
        <p:spPr>
          <a:xfrm>
            <a:off x="6248400" y="7709452"/>
            <a:ext cx="10815298" cy="1985716"/>
          </a:xfrm>
          <a:prstGeom prst="rect">
            <a:avLst/>
          </a:prstGeom>
        </p:spPr>
      </p:pic>
      <p:sp>
        <p:nvSpPr>
          <p:cNvPr id="6" name="TextBox 5"/>
          <p:cNvSpPr txBox="1"/>
          <p:nvPr/>
        </p:nvSpPr>
        <p:spPr>
          <a:xfrm>
            <a:off x="990600" y="7886700"/>
            <a:ext cx="9144000" cy="1200329"/>
          </a:xfrm>
          <a:prstGeom prst="rect">
            <a:avLst/>
          </a:prstGeom>
          <a:noFill/>
        </p:spPr>
        <p:txBody>
          <a:bodyPr wrap="square">
            <a:spAutoFit/>
          </a:bodyPr>
          <a:lstStyle/>
          <a:p>
            <a:pPr marL="457200" indent="-457200">
              <a:buFont typeface="Arial" panose="020B0604020202020204" pitchFamily="34" charset="0"/>
              <a:buChar char="•"/>
            </a:pPr>
            <a:r>
              <a:rPr lang="en-US" sz="3600" b="1">
                <a:latin typeface="Times New Roman" panose="02020603050405020304" charset="0"/>
                <a:cs typeface="Times New Roman" panose="02020603050405020304" charset="0"/>
              </a:rPr>
              <a:t>Precision: 90/230 </a:t>
            </a:r>
            <a:endParaRPr lang="en-US" sz="3600" b="1">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sz="3600" b="1">
                <a:latin typeface="Times New Roman" panose="02020603050405020304" charset="0"/>
                <a:cs typeface="Times New Roman" panose="02020603050405020304" charset="0"/>
              </a:rPr>
              <a:t>Recall: 90/300</a:t>
            </a:r>
            <a:endParaRPr lang="en-US" sz="3600" b="1">
              <a:latin typeface="Times New Roman" panose="02020603050405020304" charset="0"/>
              <a:cs typeface="Times New Roman" panose="020206030504050203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pic>
        <p:nvPicPr>
          <p:cNvPr id="9" name="Picture 8"/>
          <p:cNvPicPr>
            <a:picLocks noChangeAspect="1"/>
          </p:cNvPicPr>
          <p:nvPr/>
        </p:nvPicPr>
        <p:blipFill>
          <a:blip r:embed="rId2"/>
          <a:stretch>
            <a:fillRect/>
          </a:stretch>
        </p:blipFill>
        <p:spPr>
          <a:xfrm>
            <a:off x="995606" y="4076700"/>
            <a:ext cx="3846635" cy="2970189"/>
          </a:xfrm>
          <a:prstGeom prst="rect">
            <a:avLst/>
          </a:prstGeom>
        </p:spPr>
      </p:pic>
      <mc:AlternateContent xmlns:mc="http://schemas.openxmlformats.org/markup-compatibility/2006">
        <mc:Choice xmlns:a14="http://schemas.microsoft.com/office/drawing/2010/main" Requires="a14">
          <p:sp>
            <p:nvSpPr>
              <p:cNvPr id="17" name="TextBox 16"/>
              <p:cNvSpPr txBox="1"/>
              <p:nvPr/>
            </p:nvSpPr>
            <p:spPr>
              <a:xfrm>
                <a:off x="7315200" y="6951341"/>
                <a:ext cx="9144000" cy="2715743"/>
              </a:xfrm>
              <a:prstGeom prst="rect">
                <a:avLst/>
              </a:prstGeom>
              <a:noFill/>
            </p:spPr>
            <p:txBody>
              <a:bodyPr wrap="square">
                <a:spAutoFit/>
              </a:bodyPr>
              <a:lstStyle/>
              <a:p>
                <a:pPr marL="457200" indent="-457200">
                  <a:buFont typeface="Arial" panose="020B0604020202020204" pitchFamily="34" charset="0"/>
                  <a:buChar char="•"/>
                </a:pPr>
                <a:r>
                  <a:rPr lang="en-US" sz="3200">
                    <a:latin typeface="Times New Roman" panose="02020603050405020304" charset="0"/>
                    <a:cs typeface="Times New Roman" panose="02020603050405020304" charset="0"/>
                  </a:rPr>
                  <a:t>Precision: 90/230 </a:t>
                </a:r>
              </a:p>
              <a:p>
                <a:pPr marL="457200" indent="-457200">
                  <a:buFont typeface="Arial" panose="020B0604020202020204" pitchFamily="34" charset="0"/>
                  <a:buChar char="•"/>
                </a:pPr>
                <a:r>
                  <a:rPr lang="en-US" sz="3200">
                    <a:latin typeface="Times New Roman" panose="02020603050405020304" charset="0"/>
                    <a:cs typeface="Times New Roman" panose="02020603050405020304" charset="0"/>
                  </a:rPr>
                  <a:t>Recall: 90/300</a:t>
                </a:r>
              </a:p>
              <a:p>
                <a:pPr marL="457200" indent="-457200">
                  <a:buFont typeface="Arial" panose="020B0604020202020204" pitchFamily="34" charset="0"/>
                  <a:buChar char="•"/>
                </a:pPr>
                <a:r>
                  <a:rPr lang="en-US" sz="3200">
                    <a:latin typeface="Times New Roman" panose="02020603050405020304" charset="0"/>
                    <a:cs typeface="Times New Roman" panose="02020603050405020304" charset="0"/>
                  </a:rPr>
                  <a:t>F_score = </a:t>
                </a:r>
                <a14:m>
                  <m:oMath xmlns:m="http://schemas.openxmlformats.org/officeDocument/2006/math">
                    <m:f>
                      <m:fPr>
                        <m:ctrlPr>
                          <a:rPr lang="en-US" sz="3200" i="1" smtClean="0">
                            <a:latin typeface="Cambria Math" panose="02040503050406030204" pitchFamily="18" charset="0"/>
                            <a:cs typeface="Times New Roman" panose="02020603050405020304" charset="0"/>
                          </a:rPr>
                        </m:ctrlPr>
                      </m:fPr>
                      <m:num>
                        <m:r>
                          <a:rPr lang="en-US" sz="3200" b="0" i="1" smtClean="0">
                            <a:latin typeface="Cambria Math" panose="02040503050406030204" pitchFamily="18" charset="0"/>
                            <a:cs typeface="Times New Roman" panose="02020603050405020304" charset="0"/>
                          </a:rPr>
                          <m:t>2∗</m:t>
                        </m:r>
                        <m:d>
                          <m:dPr>
                            <m:ctrlPr>
                              <a:rPr lang="en-US" sz="3200" i="1" smtClean="0">
                                <a:latin typeface="Cambria Math" panose="02040503050406030204" pitchFamily="18" charset="0"/>
                                <a:cs typeface="Times New Roman" panose="02020603050405020304" charset="0"/>
                              </a:rPr>
                            </m:ctrlPr>
                          </m:dPr>
                          <m:e>
                            <m:f>
                              <m:fPr>
                                <m:ctrlPr>
                                  <a:rPr lang="en-US" sz="3200" i="1" smtClean="0">
                                    <a:latin typeface="Cambria Math" panose="02040503050406030204" pitchFamily="18" charset="0"/>
                                    <a:cs typeface="Times New Roman" panose="02020603050405020304" charset="0"/>
                                  </a:rPr>
                                </m:ctrlPr>
                              </m:fPr>
                              <m:num>
                                <m:r>
                                  <a:rPr lang="en-US" sz="3200" b="0" i="1" smtClean="0">
                                    <a:latin typeface="Cambria Math" panose="02040503050406030204" pitchFamily="18" charset="0"/>
                                    <a:cs typeface="Times New Roman" panose="02020603050405020304" charset="0"/>
                                  </a:rPr>
                                  <m:t>90</m:t>
                                </m:r>
                              </m:num>
                              <m:den>
                                <m:r>
                                  <a:rPr lang="en-US" sz="3200" b="0" i="1" smtClean="0">
                                    <a:latin typeface="Cambria Math" panose="02040503050406030204" pitchFamily="18" charset="0"/>
                                    <a:cs typeface="Times New Roman" panose="02020603050405020304" charset="0"/>
                                  </a:rPr>
                                  <m:t>230</m:t>
                                </m:r>
                              </m:den>
                            </m:f>
                          </m:e>
                        </m:d>
                        <m:r>
                          <a:rPr lang="en-US" sz="3200" b="0" i="1" smtClean="0">
                            <a:latin typeface="Cambria Math" panose="02040503050406030204" pitchFamily="18" charset="0"/>
                            <a:cs typeface="Times New Roman" panose="02020603050405020304" charset="0"/>
                          </a:rPr>
                          <m:t>∗(</m:t>
                        </m:r>
                        <m:f>
                          <m:fPr>
                            <m:ctrlPr>
                              <a:rPr lang="en-US" sz="3200" i="1" smtClean="0">
                                <a:latin typeface="Cambria Math" panose="02040503050406030204" pitchFamily="18" charset="0"/>
                                <a:cs typeface="Times New Roman" panose="02020603050405020304" charset="0"/>
                              </a:rPr>
                            </m:ctrlPr>
                          </m:fPr>
                          <m:num>
                            <m:r>
                              <a:rPr lang="en-US" sz="3200" b="0" i="1" smtClean="0">
                                <a:latin typeface="Cambria Math" panose="02040503050406030204" pitchFamily="18" charset="0"/>
                                <a:cs typeface="Times New Roman" panose="02020603050405020304" charset="0"/>
                              </a:rPr>
                              <m:t>90</m:t>
                            </m:r>
                          </m:num>
                          <m:den>
                            <m:r>
                              <a:rPr lang="en-US" sz="3200" b="0" i="1" smtClean="0">
                                <a:latin typeface="Cambria Math" panose="02040503050406030204" pitchFamily="18" charset="0"/>
                                <a:cs typeface="Times New Roman" panose="02020603050405020304" charset="0"/>
                              </a:rPr>
                              <m:t>300</m:t>
                            </m:r>
                          </m:den>
                        </m:f>
                        <m:r>
                          <a:rPr lang="en-US" sz="3200" b="0" i="1" smtClean="0">
                            <a:latin typeface="Cambria Math" panose="02040503050406030204" pitchFamily="18" charset="0"/>
                            <a:cs typeface="Times New Roman" panose="02020603050405020304" charset="0"/>
                          </a:rPr>
                          <m:t>)</m:t>
                        </m:r>
                      </m:num>
                      <m:den>
                        <m:d>
                          <m:dPr>
                            <m:ctrlPr>
                              <a:rPr lang="en-US" sz="3200" i="1">
                                <a:latin typeface="Cambria Math" panose="02040503050406030204" pitchFamily="18" charset="0"/>
                                <a:cs typeface="Times New Roman" panose="02020603050405020304" charset="0"/>
                              </a:rPr>
                            </m:ctrlPr>
                          </m:dPr>
                          <m:e>
                            <m:f>
                              <m:fPr>
                                <m:ctrlPr>
                                  <a:rPr lang="en-US" sz="3200" i="1">
                                    <a:latin typeface="Cambria Math" panose="02040503050406030204" pitchFamily="18" charset="0"/>
                                    <a:cs typeface="Times New Roman" panose="02020603050405020304" charset="0"/>
                                  </a:rPr>
                                </m:ctrlPr>
                              </m:fPr>
                              <m:num>
                                <m:r>
                                  <a:rPr lang="en-US" sz="3200" b="0" i="1" smtClean="0">
                                    <a:latin typeface="Cambria Math" panose="02040503050406030204" pitchFamily="18" charset="0"/>
                                    <a:cs typeface="Times New Roman" panose="02020603050405020304" charset="0"/>
                                  </a:rPr>
                                  <m:t>90</m:t>
                                </m:r>
                              </m:num>
                              <m:den>
                                <m:r>
                                  <a:rPr lang="en-US" sz="3200" b="0" i="1" smtClean="0">
                                    <a:latin typeface="Cambria Math" panose="02040503050406030204" pitchFamily="18" charset="0"/>
                                    <a:cs typeface="Times New Roman" panose="02020603050405020304" charset="0"/>
                                  </a:rPr>
                                  <m:t>230</m:t>
                                </m:r>
                              </m:den>
                            </m:f>
                          </m:e>
                        </m:d>
                        <m:r>
                          <a:rPr lang="en-US" sz="3200" b="0" i="1" smtClean="0">
                            <a:latin typeface="Cambria Math" panose="02040503050406030204" pitchFamily="18" charset="0"/>
                            <a:cs typeface="Times New Roman" panose="02020603050405020304" charset="0"/>
                          </a:rPr>
                          <m:t>+(</m:t>
                        </m:r>
                        <m:f>
                          <m:fPr>
                            <m:ctrlPr>
                              <a:rPr lang="en-US" sz="3200" i="1">
                                <a:latin typeface="Cambria Math" panose="02040503050406030204" pitchFamily="18" charset="0"/>
                                <a:cs typeface="Times New Roman" panose="02020603050405020304" charset="0"/>
                              </a:rPr>
                            </m:ctrlPr>
                          </m:fPr>
                          <m:num>
                            <m:r>
                              <a:rPr lang="en-US" sz="3200" b="0" i="1" smtClean="0">
                                <a:latin typeface="Cambria Math" panose="02040503050406030204" pitchFamily="18" charset="0"/>
                                <a:cs typeface="Times New Roman" panose="02020603050405020304" charset="0"/>
                              </a:rPr>
                              <m:t>90</m:t>
                            </m:r>
                          </m:num>
                          <m:den>
                            <m:r>
                              <a:rPr lang="en-US" sz="3200" b="0" i="1" smtClean="0">
                                <a:latin typeface="Cambria Math" panose="02040503050406030204" pitchFamily="18" charset="0"/>
                                <a:cs typeface="Times New Roman" panose="02020603050405020304" charset="0"/>
                              </a:rPr>
                              <m:t>300</m:t>
                            </m:r>
                          </m:den>
                        </m:f>
                        <m:r>
                          <a:rPr lang="en-US" sz="3200" b="0" i="1" smtClean="0">
                            <a:latin typeface="Cambria Math" panose="02040503050406030204" pitchFamily="18" charset="0"/>
                            <a:cs typeface="Times New Roman" panose="02020603050405020304" charset="0"/>
                          </a:rPr>
                          <m:t>)</m:t>
                        </m:r>
                      </m:den>
                    </m:f>
                  </m:oMath>
                </a14:m>
                <a:endParaRPr lang="en-US" sz="3200">
                  <a:latin typeface="Times New Roman" panose="02020603050405020304" charset="0"/>
                  <a:cs typeface="Times New Roman" panose="02020603050405020304" charset="0"/>
                </a:endParaRPr>
              </a:p>
              <a:p>
                <a:pPr marL="457200" indent="-457200">
                  <a:buFont typeface="Arial" panose="020B0604020202020204" pitchFamily="34" charset="0"/>
                  <a:buChar char="•"/>
                </a:pPr>
                <a:endParaRPr lang="en-US" sz="3200">
                  <a:latin typeface="Times New Roman" panose="02020603050405020304" charset="0"/>
                  <a:cs typeface="Times New Roman" panose="02020603050405020304" charset="0"/>
                </a:endParaRPr>
              </a:p>
            </p:txBody>
          </p:sp>
        </mc:Choice>
        <mc:Fallback>
          <p:sp>
            <p:nvSpPr>
              <p:cNvPr id="17" name="TextBox 16"/>
              <p:cNvSpPr txBox="1">
                <a:spLocks noRot="1" noChangeAspect="1" noMove="1" noResize="1" noEditPoints="1" noAdjustHandles="1" noChangeArrowheads="1" noChangeShapeType="1" noTextEdit="1"/>
              </p:cNvSpPr>
              <p:nvPr/>
            </p:nvSpPr>
            <p:spPr>
              <a:xfrm>
                <a:off x="7315200" y="6951341"/>
                <a:ext cx="9144000" cy="2715743"/>
              </a:xfrm>
              <a:prstGeom prst="rect">
                <a:avLst/>
              </a:prstGeom>
              <a:blipFill rotWithShape="1">
                <a:blip r:embed="rId3"/>
                <a:stretch>
                  <a:fillRect t="-23" b="18"/>
                </a:stretch>
              </a:blipFill>
            </p:spPr>
            <p:txBody>
              <a:bodyPr/>
              <a:lstStyle/>
              <a:p>
                <a:r>
                  <a:rPr lang="en-US" altLang="en-US">
                    <a:noFill/>
                  </a:rPr>
                  <a:t> </a:t>
                </a:r>
                <a:endParaRPr lang="en-US" altLang="en-US">
                  <a:noFill/>
                </a:endParaRPr>
              </a:p>
            </p:txBody>
          </p:sp>
        </mc:Fallback>
      </mc:AlternateContent>
      <p:pic>
        <p:nvPicPr>
          <p:cNvPr id="19" name="Picture 18"/>
          <p:cNvPicPr>
            <a:picLocks noChangeAspect="1"/>
          </p:cNvPicPr>
          <p:nvPr/>
        </p:nvPicPr>
        <p:blipFill>
          <a:blip r:embed="rId4"/>
          <a:stretch>
            <a:fillRect/>
          </a:stretch>
        </p:blipFill>
        <p:spPr>
          <a:xfrm>
            <a:off x="5534757" y="3162300"/>
            <a:ext cx="11787454" cy="2970189"/>
          </a:xfrm>
          <a:prstGeom prst="rect">
            <a:avLst/>
          </a:prstGeom>
        </p:spPr>
      </p:pic>
      <p:sp>
        <p:nvSpPr>
          <p:cNvPr id="4" name="TextBox 3"/>
          <p:cNvSpPr txBox="1"/>
          <p:nvPr/>
        </p:nvSpPr>
        <p:spPr>
          <a:xfrm>
            <a:off x="3935095" y="342900"/>
            <a:ext cx="13354050" cy="1000125"/>
          </a:xfrm>
          <a:prstGeom prst="rect">
            <a:avLst/>
          </a:prstGeom>
        </p:spPr>
        <p:txBody>
          <a:bodyPr wrap="square" lIns="0" tIns="0" rIns="0" bIns="0" rtlCol="0" anchor="t">
            <a:spAutoFit/>
          </a:bodyPr>
          <a:lstStyle/>
          <a:p>
            <a:pPr algn="l"/>
            <a:r>
              <a:rPr lang="vi-VN" altLang="en-US" sz="6500" b="1">
                <a:solidFill>
                  <a:srgbClr val="0A0B09"/>
                </a:solidFill>
                <a:latin typeface="Times New Roman" panose="02020603050405020304" charset="0"/>
                <a:cs typeface="Times New Roman" panose="02020603050405020304" charset="0"/>
                <a:sym typeface="+mn-ea"/>
              </a:rPr>
              <a:t>Đánh giá mô hình</a:t>
            </a:r>
            <a:endParaRPr lang="vi-VN" altLang="en-US" sz="6500" b="1">
              <a:solidFill>
                <a:srgbClr val="0A0B09"/>
              </a:solidFill>
              <a:latin typeface="Times New Roman" panose="02020603050405020304" charset="0"/>
              <a:cs typeface="Times New Roman" panose="02020603050405020304" charset="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3014559" y="205740"/>
            <a:ext cx="14370193" cy="1369695"/>
          </a:xfrm>
          <a:prstGeom prst="rect">
            <a:avLst/>
          </a:prstGeom>
        </p:spPr>
        <p:txBody>
          <a:bodyPr lIns="0" tIns="0" rIns="0" bIns="0" rtlCol="0" anchor="t">
            <a:spAutoFit/>
          </a:bodyPr>
          <a:lstStyle/>
          <a:p>
            <a:pPr algn="ctr">
              <a:lnSpc>
                <a:spcPts val="10080"/>
              </a:lnSpc>
            </a:pPr>
            <a:r>
              <a:rPr lang="en-US" sz="7200">
                <a:solidFill>
                  <a:srgbClr val="000000"/>
                </a:solidFill>
                <a:latin typeface="Times New Roman Bold"/>
              </a:rPr>
              <a:t>BẢNG PHÂN CÔNG CÔNG VIỆC</a:t>
            </a:r>
            <a:endParaRPr lang="en-US" sz="7200">
              <a:solidFill>
                <a:srgbClr val="000000"/>
              </a:solidFill>
              <a:latin typeface="Times New Roman Bold"/>
            </a:endParaRPr>
          </a:p>
        </p:txBody>
      </p:sp>
      <p:graphicFrame>
        <p:nvGraphicFramePr>
          <p:cNvPr id="5" name="Table 4"/>
          <p:cNvGraphicFramePr>
            <a:graphicFrameLocks noGrp="1"/>
          </p:cNvGraphicFramePr>
          <p:nvPr/>
        </p:nvGraphicFramePr>
        <p:xfrm>
          <a:off x="669996" y="1914053"/>
          <a:ext cx="16948007" cy="8166800"/>
        </p:xfrm>
        <a:graphic>
          <a:graphicData uri="http://schemas.openxmlformats.org/drawingml/2006/table">
            <a:tbl>
              <a:tblPr firstRow="1" bandRow="1">
                <a:tableStyleId>{5940675A-B579-460E-94D1-54222C63F5DA}</a:tableStyleId>
              </a:tblPr>
              <a:tblGrid>
                <a:gridCol w="1952126"/>
                <a:gridCol w="3413482"/>
                <a:gridCol w="9220200"/>
                <a:gridCol w="2362199"/>
              </a:tblGrid>
              <a:tr h="605132">
                <a:tc>
                  <a:txBody>
                    <a:bodyPr/>
                    <a:lstStyle/>
                    <a:p>
                      <a:pPr algn="ctr"/>
                      <a:r>
                        <a:rPr lang="en-US" sz="2800" b="1">
                          <a:latin typeface="Times New Roman" panose="02020603050405020304" charset="0"/>
                          <a:cs typeface="Times New Roman" panose="02020603050405020304" charset="0"/>
                        </a:rPr>
                        <a:t>MSSV</a:t>
                      </a:r>
                      <a:endParaRPr lang="en-US" sz="2800" b="1">
                        <a:latin typeface="Times New Roman" panose="02020603050405020304" charset="0"/>
                        <a:cs typeface="Times New Roman" panose="02020603050405020304" charset="0"/>
                      </a:endParaRPr>
                    </a:p>
                  </a:txBody>
                  <a:tcPr/>
                </a:tc>
                <a:tc>
                  <a:txBody>
                    <a:bodyPr/>
                    <a:lstStyle/>
                    <a:p>
                      <a:pPr algn="ctr"/>
                      <a:r>
                        <a:rPr lang="en-US" sz="2800" b="1">
                          <a:latin typeface="Times New Roman" panose="02020603050405020304" charset="0"/>
                          <a:cs typeface="Times New Roman" panose="02020603050405020304" charset="0"/>
                        </a:rPr>
                        <a:t>Họ và tên</a:t>
                      </a:r>
                      <a:endParaRPr lang="en-US" sz="2800" b="1">
                        <a:latin typeface="Times New Roman" panose="02020603050405020304" charset="0"/>
                        <a:cs typeface="Times New Roman" panose="02020603050405020304" charset="0"/>
                      </a:endParaRPr>
                    </a:p>
                  </a:txBody>
                  <a:tcPr/>
                </a:tc>
                <a:tc>
                  <a:txBody>
                    <a:bodyPr/>
                    <a:lstStyle/>
                    <a:p>
                      <a:pPr algn="ctr"/>
                      <a:r>
                        <a:rPr lang="en-US" sz="2800" b="1">
                          <a:latin typeface="Times New Roman" panose="02020603050405020304" charset="0"/>
                          <a:cs typeface="Times New Roman" panose="02020603050405020304" charset="0"/>
                        </a:rPr>
                        <a:t>Công việc, nhiệm vụ</a:t>
                      </a:r>
                      <a:endParaRPr lang="en-US" sz="2800" b="1">
                        <a:latin typeface="Times New Roman" panose="02020603050405020304" charset="0"/>
                        <a:cs typeface="Times New Roman" panose="02020603050405020304" charset="0"/>
                      </a:endParaRPr>
                    </a:p>
                  </a:txBody>
                  <a:tcPr/>
                </a:tc>
                <a:tc>
                  <a:txBody>
                    <a:bodyPr/>
                    <a:lstStyle/>
                    <a:p>
                      <a:pPr algn="ctr"/>
                      <a:r>
                        <a:rPr lang="en-US" sz="2800" b="1">
                          <a:latin typeface="Times New Roman" panose="02020603050405020304" charset="0"/>
                          <a:cs typeface="Times New Roman" panose="02020603050405020304" charset="0"/>
                        </a:rPr>
                        <a:t>Mức độ hoàn thành</a:t>
                      </a:r>
                      <a:endParaRPr lang="en-US" sz="2800" b="1">
                        <a:latin typeface="Times New Roman" panose="02020603050405020304" charset="0"/>
                        <a:cs typeface="Times New Roman" panose="02020603050405020304" charset="0"/>
                      </a:endParaRPr>
                    </a:p>
                  </a:txBody>
                  <a:tcPr/>
                </a:tc>
              </a:tr>
              <a:tr h="1031761">
                <a:tc>
                  <a:txBody>
                    <a:bodyPr/>
                    <a:lstStyle/>
                    <a:p>
                      <a:pPr algn="l"/>
                      <a:r>
                        <a:rPr lang="vi-VN" altLang="en-US" sz="2800">
                          <a:latin typeface="Times New Roman" panose="02020603050405020304" charset="0"/>
                          <a:cs typeface="Times New Roman" panose="02020603050405020304" charset="0"/>
                        </a:rPr>
                        <a:t>51900142</a:t>
                      </a:r>
                      <a:endParaRPr lang="vi-VN" altLang="en-US" sz="2800">
                        <a:latin typeface="Times New Roman" panose="02020603050405020304" charset="0"/>
                        <a:cs typeface="Times New Roman" panose="02020603050405020304" charset="0"/>
                      </a:endParaRPr>
                    </a:p>
                  </a:txBody>
                  <a:tcPr/>
                </a:tc>
                <a:tc>
                  <a:txBody>
                    <a:bodyPr/>
                    <a:lstStyle/>
                    <a:p>
                      <a:pPr algn="l"/>
                      <a:r>
                        <a:rPr lang="vi-VN" altLang="en-US" sz="2800">
                          <a:latin typeface="Times New Roman" panose="02020603050405020304" charset="0"/>
                          <a:cs typeface="Times New Roman" panose="02020603050405020304" charset="0"/>
                        </a:rPr>
                        <a:t>Nguyễn Vĩnh Nghi</a:t>
                      </a:r>
                      <a:endParaRPr lang="vi-VN" altLang="en-US" sz="2800">
                        <a:latin typeface="Times New Roman" panose="02020603050405020304" charset="0"/>
                        <a:cs typeface="Times New Roman" panose="02020603050405020304" charset="0"/>
                      </a:endParaRPr>
                    </a:p>
                  </a:txBody>
                  <a:tcPr/>
                </a:tc>
                <a:tc>
                  <a:txBody>
                    <a:bodyPr/>
                    <a:lstStyle/>
                    <a:p>
                      <a:pPr algn="l"/>
                      <a:r>
                        <a:rPr lang="vi-VN" altLang="en-US" sz="2800">
                          <a:latin typeface="Times New Roman" panose="02020603050405020304" charset="0"/>
                          <a:cs typeface="Times New Roman" panose="02020603050405020304" charset="0"/>
                        </a:rPr>
                        <a:t>Tìm hiểu, phân tích vấn đề, tìm hiểu sơ lược thuật toán , thuyết trình </a:t>
                      </a:r>
                      <a:r>
                        <a:rPr lang="en-US" sz="2800">
                          <a:latin typeface="Times New Roman" panose="02020603050405020304" charset="0"/>
                          <a:cs typeface="Times New Roman" panose="02020603050405020304" charset="0"/>
                        </a:rPr>
                        <a:t>Slide 1-</a:t>
                      </a:r>
                      <a:r>
                        <a:rPr lang="vi-VN" altLang="en-US" sz="2800">
                          <a:latin typeface="Times New Roman" panose="02020603050405020304" charset="0"/>
                          <a:cs typeface="Times New Roman" panose="02020603050405020304" charset="0"/>
                        </a:rPr>
                        <a:t>9</a:t>
                      </a:r>
                      <a:endParaRPr lang="vi-VN" altLang="en-US" sz="2800">
                        <a:latin typeface="Times New Roman" panose="02020603050405020304" charset="0"/>
                        <a:cs typeface="Times New Roman" panose="02020603050405020304" charset="0"/>
                      </a:endParaRPr>
                    </a:p>
                  </a:txBody>
                  <a:tcPr/>
                </a:tc>
                <a:tc>
                  <a:txBody>
                    <a:bodyPr/>
                    <a:lstStyle/>
                    <a:p>
                      <a:pPr algn="l"/>
                      <a:r>
                        <a:rPr lang="vi-VN" altLang="en-US" sz="2800">
                          <a:latin typeface="Times New Roman" panose="02020603050405020304" charset="0"/>
                          <a:cs typeface="Times New Roman" panose="02020603050405020304" charset="0"/>
                        </a:rPr>
                        <a:t>100</a:t>
                      </a:r>
                      <a:endParaRPr lang="vi-VN" altLang="en-US" sz="2800">
                        <a:latin typeface="Times New Roman" panose="02020603050405020304" charset="0"/>
                        <a:cs typeface="Times New Roman" panose="02020603050405020304" charset="0"/>
                      </a:endParaRPr>
                    </a:p>
                  </a:txBody>
                  <a:tcPr/>
                </a:tc>
              </a:tr>
              <a:tr h="1031761">
                <a:tc>
                  <a:txBody>
                    <a:bodyPr/>
                    <a:lstStyle/>
                    <a:p>
                      <a:pPr algn="l"/>
                      <a:r>
                        <a:rPr lang="vi-VN" altLang="en-US" sz="2800">
                          <a:latin typeface="Times New Roman" panose="02020603050405020304" charset="0"/>
                          <a:cs typeface="Times New Roman" panose="02020603050405020304" charset="0"/>
                        </a:rPr>
                        <a:t>52000321</a:t>
                      </a:r>
                      <a:endParaRPr lang="vi-VN" altLang="en-US" sz="2800">
                        <a:latin typeface="Times New Roman" panose="02020603050405020304" charset="0"/>
                        <a:cs typeface="Times New Roman" panose="02020603050405020304" charset="0"/>
                      </a:endParaRPr>
                    </a:p>
                  </a:txBody>
                  <a:tcPr/>
                </a:tc>
                <a:tc>
                  <a:txBody>
                    <a:bodyPr/>
                    <a:lstStyle/>
                    <a:p>
                      <a:pPr algn="l"/>
                      <a:r>
                        <a:rPr lang="vi-VN" altLang="en-US" sz="2800">
                          <a:latin typeface="Times New Roman" panose="02020603050405020304" charset="0"/>
                          <a:cs typeface="Times New Roman" panose="02020603050405020304" charset="0"/>
                        </a:rPr>
                        <a:t>Lê Thị Thùy Dương</a:t>
                      </a:r>
                      <a:endParaRPr lang="vi-VN" altLang="en-US" sz="2800">
                        <a:latin typeface="Times New Roman" panose="02020603050405020304" charset="0"/>
                        <a:cs typeface="Times New Roman" panose="02020603050405020304" charset="0"/>
                      </a:endParaRPr>
                    </a:p>
                  </a:txBody>
                  <a:tcPr/>
                </a:tc>
                <a:tc>
                  <a:txBody>
                    <a:bodyPr/>
                    <a:lstStyle/>
                    <a:p>
                      <a:pPr algn="l"/>
                      <a:r>
                        <a:rPr lang="vi-VN" altLang="en-US" sz="2800">
                          <a:latin typeface="Times New Roman" panose="02020603050405020304" charset="0"/>
                          <a:cs typeface="Times New Roman" panose="02020603050405020304" charset="0"/>
                        </a:rPr>
                        <a:t>Tìm hiểu các thức hoạt động thuật toán, thuyết trình 9-24</a:t>
                      </a:r>
                      <a:endParaRPr lang="vi-VN" altLang="en-US" sz="2800">
                        <a:latin typeface="Times New Roman" panose="02020603050405020304" charset="0"/>
                        <a:cs typeface="Times New Roman" panose="02020603050405020304" charset="0"/>
                      </a:endParaRPr>
                    </a:p>
                  </a:txBody>
                  <a:tcPr/>
                </a:tc>
                <a:tc>
                  <a:txBody>
                    <a:bodyPr/>
                    <a:lstStyle/>
                    <a:p>
                      <a:pPr algn="l"/>
                      <a:r>
                        <a:rPr lang="vi-VN" altLang="en-US" sz="2800">
                          <a:latin typeface="Times New Roman" panose="02020603050405020304" charset="0"/>
                          <a:cs typeface="Times New Roman" panose="02020603050405020304" charset="0"/>
                        </a:rPr>
                        <a:t>100</a:t>
                      </a:r>
                      <a:endParaRPr lang="vi-VN" altLang="en-US" sz="2800">
                        <a:latin typeface="Times New Roman" panose="02020603050405020304" charset="0"/>
                        <a:cs typeface="Times New Roman" panose="02020603050405020304" charset="0"/>
                      </a:endParaRPr>
                    </a:p>
                  </a:txBody>
                  <a:tcPr/>
                </a:tc>
              </a:tr>
              <a:tr h="1031240">
                <a:tc>
                  <a:txBody>
                    <a:bodyPr/>
                    <a:lstStyle/>
                    <a:p>
                      <a:pPr algn="l"/>
                      <a:r>
                        <a:rPr lang="vi-VN" altLang="en-US" sz="2800">
                          <a:latin typeface="Times New Roman" panose="02020603050405020304" charset="0"/>
                          <a:cs typeface="Times New Roman" panose="02020603050405020304" charset="0"/>
                        </a:rPr>
                        <a:t>52100495</a:t>
                      </a:r>
                      <a:endParaRPr lang="vi-VN" altLang="en-US" sz="2800">
                        <a:latin typeface="Times New Roman" panose="02020603050405020304" charset="0"/>
                        <a:cs typeface="Times New Roman" panose="02020603050405020304" charset="0"/>
                      </a:endParaRPr>
                    </a:p>
                  </a:txBody>
                  <a:tcPr/>
                </a:tc>
                <a:tc>
                  <a:txBody>
                    <a:bodyPr/>
                    <a:lstStyle/>
                    <a:p>
                      <a:pPr algn="l"/>
                      <a:r>
                        <a:rPr lang="vi-VN" altLang="en-US" sz="2800">
                          <a:latin typeface="Times New Roman" panose="02020603050405020304" charset="0"/>
                          <a:cs typeface="Times New Roman" panose="02020603050405020304" charset="0"/>
                        </a:rPr>
                        <a:t>Nguyễn Thanh Triều</a:t>
                      </a:r>
                      <a:endParaRPr lang="vi-VN" altLang="en-US" sz="2800">
                        <a:latin typeface="Times New Roman" panose="02020603050405020304" charset="0"/>
                        <a:cs typeface="Times New Roman" panose="02020603050405020304" charset="0"/>
                      </a:endParaRPr>
                    </a:p>
                  </a:txBody>
                  <a:tcPr/>
                </a:tc>
                <a:tc>
                  <a:txBody>
                    <a:bodyPr/>
                    <a:lstStyle/>
                    <a:p>
                      <a:pPr algn="l"/>
                      <a:r>
                        <a:rPr lang="vi-VN" altLang="en-US" sz="2800">
                          <a:latin typeface="Times New Roman" panose="02020603050405020304" charset="0"/>
                          <a:cs typeface="Times New Roman" panose="02020603050405020304" charset="0"/>
                        </a:rPr>
                        <a:t>Tìm hiểu về quá trình preprocessing, thuyết trình slide </a:t>
                      </a:r>
                      <a:r>
                        <a:rPr lang="en-US" sz="2800">
                          <a:latin typeface="Times New Roman" panose="02020603050405020304" charset="0"/>
                          <a:cs typeface="Times New Roman" panose="02020603050405020304" charset="0"/>
                        </a:rPr>
                        <a:t>2</a:t>
                      </a:r>
                      <a:r>
                        <a:rPr lang="vi-VN" altLang="en-US" sz="2800">
                          <a:latin typeface="Times New Roman" panose="02020603050405020304" charset="0"/>
                          <a:cs typeface="Times New Roman" panose="02020603050405020304" charset="0"/>
                        </a:rPr>
                        <a:t>5-28</a:t>
                      </a:r>
                      <a:endParaRPr lang="vi-VN" altLang="en-US" sz="2800">
                        <a:latin typeface="Times New Roman" panose="02020603050405020304" charset="0"/>
                        <a:cs typeface="Times New Roman" panose="02020603050405020304" charset="0"/>
                      </a:endParaRPr>
                    </a:p>
                  </a:txBody>
                  <a:tcPr/>
                </a:tc>
                <a:tc>
                  <a:txBody>
                    <a:bodyPr/>
                    <a:lstStyle/>
                    <a:p>
                      <a:pPr algn="l"/>
                      <a:r>
                        <a:rPr lang="vi-VN" altLang="en-US" sz="2800">
                          <a:latin typeface="Times New Roman" panose="02020603050405020304" charset="0"/>
                          <a:cs typeface="Times New Roman" panose="02020603050405020304" charset="0"/>
                        </a:rPr>
                        <a:t>100</a:t>
                      </a:r>
                      <a:endParaRPr lang="vi-VN" altLang="en-US" sz="2800">
                        <a:latin typeface="Times New Roman" panose="02020603050405020304" charset="0"/>
                        <a:cs typeface="Times New Roman" panose="02020603050405020304" charset="0"/>
                      </a:endParaRPr>
                    </a:p>
                  </a:txBody>
                  <a:tcPr/>
                </a:tc>
              </a:tr>
              <a:tr h="1031761">
                <a:tc>
                  <a:txBody>
                    <a:bodyPr/>
                    <a:lstStyle/>
                    <a:p>
                      <a:pPr algn="l"/>
                      <a:r>
                        <a:rPr lang="vi-VN" altLang="en-US" sz="2800">
                          <a:latin typeface="Times New Roman" panose="02020603050405020304" charset="0"/>
                          <a:cs typeface="Times New Roman" panose="02020603050405020304" charset="0"/>
                        </a:rPr>
                        <a:t>52100416</a:t>
                      </a:r>
                      <a:endParaRPr lang="vi-VN" altLang="en-US" sz="2800">
                        <a:latin typeface="Times New Roman" panose="02020603050405020304" charset="0"/>
                        <a:cs typeface="Times New Roman" panose="02020603050405020304" charset="0"/>
                      </a:endParaRPr>
                    </a:p>
                  </a:txBody>
                  <a:tcPr/>
                </a:tc>
                <a:tc>
                  <a:txBody>
                    <a:bodyPr/>
                    <a:lstStyle/>
                    <a:p>
                      <a:pPr algn="l"/>
                      <a:r>
                        <a:rPr lang="vi-VN" altLang="en-US" sz="2800">
                          <a:latin typeface="Times New Roman" panose="02020603050405020304" charset="0"/>
                          <a:cs typeface="Times New Roman" panose="02020603050405020304" charset="0"/>
                        </a:rPr>
                        <a:t>Nguyễn Huy Hưng</a:t>
                      </a:r>
                      <a:endParaRPr lang="vi-VN" altLang="en-US" sz="2800">
                        <a:latin typeface="Times New Roman" panose="02020603050405020304" charset="0"/>
                        <a:cs typeface="Times New Roman" panose="020206030504050203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vi-VN" altLang="en-US" sz="2800" b="0">
                          <a:solidFill>
                            <a:srgbClr val="0A0B09"/>
                          </a:solidFill>
                          <a:latin typeface="Times New Roman" panose="02020603050405020304" charset="0"/>
                          <a:cs typeface="Times New Roman" panose="02020603050405020304" charset="0"/>
                        </a:rPr>
                        <a:t>Tìm hiểu cách đánh giá mô hình, thuyết trình slide 29 - 34</a:t>
                      </a:r>
                      <a:endParaRPr lang="vi-VN" altLang="en-US" sz="2800" b="0">
                        <a:solidFill>
                          <a:srgbClr val="0A0B09"/>
                        </a:solidFill>
                        <a:latin typeface="Times New Roman" panose="02020603050405020304" charset="0"/>
                        <a:cs typeface="Times New Roman" panose="02020603050405020304" charset="0"/>
                      </a:endParaRPr>
                    </a:p>
                  </a:txBody>
                  <a:tcPr/>
                </a:tc>
                <a:tc>
                  <a:txBody>
                    <a:bodyPr/>
                    <a:lstStyle/>
                    <a:p>
                      <a:pPr algn="l"/>
                      <a:r>
                        <a:rPr lang="vi-VN" altLang="en-US" sz="2800">
                          <a:latin typeface="Times New Roman" panose="02020603050405020304" charset="0"/>
                          <a:cs typeface="Times New Roman" panose="02020603050405020304" charset="0"/>
                        </a:rPr>
                        <a:t>100</a:t>
                      </a:r>
                      <a:endParaRPr lang="vi-VN" altLang="en-US" sz="2800">
                        <a:latin typeface="Times New Roman" panose="02020603050405020304" charset="0"/>
                        <a:cs typeface="Times New Roman" panose="02020603050405020304" charset="0"/>
                      </a:endParaRPr>
                    </a:p>
                  </a:txBody>
                  <a:tcPr/>
                </a:tc>
              </a:tr>
              <a:tr h="1031761">
                <a:tc>
                  <a:txBody>
                    <a:bodyPr/>
                    <a:lstStyle/>
                    <a:p>
                      <a:pPr algn="l"/>
                      <a:r>
                        <a:rPr lang="vi-VN" altLang="en-US" sz="2800">
                          <a:latin typeface="Times New Roman" panose="02020603050405020304" charset="0"/>
                          <a:cs typeface="Times New Roman" panose="02020603050405020304" charset="0"/>
                        </a:rPr>
                        <a:t>52100674</a:t>
                      </a:r>
                      <a:endParaRPr lang="vi-VN" altLang="en-US" sz="2800">
                        <a:latin typeface="Times New Roman" panose="02020603050405020304" charset="0"/>
                        <a:cs typeface="Times New Roman" panose="02020603050405020304" charset="0"/>
                      </a:endParaRPr>
                    </a:p>
                  </a:txBody>
                  <a:tcPr/>
                </a:tc>
                <a:tc>
                  <a:txBody>
                    <a:bodyPr/>
                    <a:lstStyle/>
                    <a:p>
                      <a:pPr algn="l"/>
                      <a:r>
                        <a:rPr lang="vi-VN" altLang="en-US" sz="2800">
                          <a:latin typeface="Times New Roman" panose="02020603050405020304" charset="0"/>
                          <a:cs typeface="Times New Roman" panose="02020603050405020304" charset="0"/>
                        </a:rPr>
                        <a:t>Trần Thị Vẹn</a:t>
                      </a:r>
                      <a:endParaRPr lang="vi-VN" altLang="en-US" sz="2800">
                        <a:latin typeface="Times New Roman" panose="02020603050405020304" charset="0"/>
                        <a:cs typeface="Times New Roman" panose="02020603050405020304" charset="0"/>
                      </a:endParaRPr>
                    </a:p>
                  </a:txBody>
                  <a:tcPr/>
                </a:tc>
                <a:tc>
                  <a:txBody>
                    <a:bodyPr/>
                    <a:lstStyle/>
                    <a:p>
                      <a:pPr algn="l"/>
                      <a:r>
                        <a:rPr lang="vi-VN" altLang="en-US" sz="2800">
                          <a:latin typeface="Times New Roman" panose="02020603050405020304" charset="0"/>
                          <a:cs typeface="Times New Roman" panose="02020603050405020304" charset="0"/>
                        </a:rPr>
                        <a:t>Tìm hiểu về data demo, lựa chọn data phù hợp</a:t>
                      </a:r>
                      <a:r>
                        <a:rPr lang="en-US" altLang="en-US" sz="2800">
                          <a:latin typeface="Times New Roman" panose="02020603050405020304" charset="0"/>
                          <a:cs typeface="Times New Roman" panose="02020603050405020304" charset="0"/>
                        </a:rPr>
                        <a:t> và tiền xử lý dữ liệu</a:t>
                      </a:r>
                      <a:r>
                        <a:rPr lang="vi-VN" altLang="en-US" sz="2800">
                          <a:latin typeface="Times New Roman" panose="02020603050405020304" charset="0"/>
                          <a:cs typeface="Times New Roman" panose="02020603050405020304" charset="0"/>
                        </a:rPr>
                        <a:t>, thuyết trình slide 35-</a:t>
                      </a:r>
                      <a:r>
                        <a:rPr lang="en-US" altLang="en-US" sz="2800">
                          <a:latin typeface="Times New Roman" panose="02020603050405020304" charset="0"/>
                          <a:cs typeface="Times New Roman" panose="02020603050405020304" charset="0"/>
                        </a:rPr>
                        <a:t>44</a:t>
                      </a:r>
                      <a:endParaRPr lang="vi-VN" altLang="en-US" sz="2800">
                        <a:latin typeface="Times New Roman" panose="02020603050405020304" charset="0"/>
                        <a:cs typeface="Times New Roman" panose="02020603050405020304" charset="0"/>
                      </a:endParaRPr>
                    </a:p>
                  </a:txBody>
                  <a:tcPr/>
                </a:tc>
                <a:tc>
                  <a:txBody>
                    <a:bodyPr/>
                    <a:lstStyle/>
                    <a:p>
                      <a:pPr algn="l"/>
                      <a:r>
                        <a:rPr lang="vi-VN" altLang="en-US" sz="2800">
                          <a:latin typeface="Times New Roman" panose="02020603050405020304" charset="0"/>
                          <a:cs typeface="Times New Roman" panose="02020603050405020304" charset="0"/>
                        </a:rPr>
                        <a:t>100</a:t>
                      </a:r>
                      <a:endParaRPr lang="vi-VN" altLang="en-US" sz="2800">
                        <a:latin typeface="Times New Roman" panose="02020603050405020304" charset="0"/>
                        <a:cs typeface="Times New Roman" panose="02020603050405020304" charset="0"/>
                      </a:endParaRPr>
                    </a:p>
                  </a:txBody>
                  <a:tcPr/>
                </a:tc>
              </a:tr>
              <a:tr h="1031875">
                <a:tc>
                  <a:txBody>
                    <a:bodyPr/>
                    <a:lstStyle/>
                    <a:p>
                      <a:pPr algn="l"/>
                      <a:r>
                        <a:rPr lang="vi-VN" altLang="en-US" sz="2800">
                          <a:latin typeface="Times New Roman" panose="02020603050405020304" charset="0"/>
                          <a:cs typeface="Times New Roman" panose="02020603050405020304" charset="0"/>
                        </a:rPr>
                        <a:t>51900821 </a:t>
                      </a:r>
                      <a:endParaRPr lang="vi-VN" altLang="en-US" sz="2800">
                        <a:latin typeface="Times New Roman" panose="02020603050405020304" charset="0"/>
                        <a:cs typeface="Times New Roman" panose="02020603050405020304" charset="0"/>
                      </a:endParaRPr>
                    </a:p>
                  </a:txBody>
                  <a:tcPr/>
                </a:tc>
                <a:tc>
                  <a:txBody>
                    <a:bodyPr/>
                    <a:lstStyle/>
                    <a:p>
                      <a:pPr algn="l"/>
                      <a:r>
                        <a:rPr lang="vi-VN" altLang="en-US" sz="2800">
                          <a:latin typeface="Times New Roman" panose="02020603050405020304" charset="0"/>
                          <a:cs typeface="Times New Roman" panose="02020603050405020304" charset="0"/>
                        </a:rPr>
                        <a:t>Hồ Thịnh Phát</a:t>
                      </a:r>
                      <a:endParaRPr lang="vi-VN" altLang="en-US" sz="2800">
                        <a:latin typeface="Times New Roman" panose="02020603050405020304" charset="0"/>
                        <a:cs typeface="Times New Roman" panose="02020603050405020304" charset="0"/>
                      </a:endParaRPr>
                    </a:p>
                  </a:txBody>
                  <a:tcPr/>
                </a:tc>
                <a:tc>
                  <a:txBody>
                    <a:bodyPr/>
                    <a:lstStyle/>
                    <a:p>
                      <a:pPr algn="l"/>
                      <a:r>
                        <a:rPr lang="vi-VN" altLang="en-US" sz="2800">
                          <a:latin typeface="Times New Roman" panose="02020603050405020304" charset="0"/>
                          <a:cs typeface="Times New Roman" panose="02020603050405020304" charset="0"/>
                        </a:rPr>
                        <a:t>Code, thuyết trình demo</a:t>
                      </a:r>
                      <a:endParaRPr lang="vi-VN" altLang="en-US" sz="2800">
                        <a:latin typeface="Times New Roman" panose="02020603050405020304" charset="0"/>
                        <a:cs typeface="Times New Roman" panose="02020603050405020304" charset="0"/>
                      </a:endParaRPr>
                    </a:p>
                  </a:txBody>
                  <a:tcPr/>
                </a:tc>
                <a:tc>
                  <a:txBody>
                    <a:bodyPr/>
                    <a:lstStyle/>
                    <a:p>
                      <a:pPr algn="l"/>
                      <a:r>
                        <a:rPr lang="vi-VN" altLang="en-US" sz="2800">
                          <a:latin typeface="Times New Roman" panose="02020603050405020304" charset="0"/>
                          <a:cs typeface="Times New Roman" panose="02020603050405020304" charset="0"/>
                        </a:rPr>
                        <a:t>100</a:t>
                      </a:r>
                      <a:endParaRPr lang="vi-VN" altLang="en-US" sz="2800">
                        <a:latin typeface="Times New Roman" panose="02020603050405020304" charset="0"/>
                        <a:cs typeface="Times New Roman" panose="02020603050405020304" charset="0"/>
                      </a:endParaRPr>
                    </a:p>
                  </a:txBody>
                  <a:tcPr/>
                </a:tc>
              </a:tr>
              <a:tr h="1031761">
                <a:tc>
                  <a:txBody>
                    <a:bodyPr/>
                    <a:lstStyle/>
                    <a:p>
                      <a:pPr algn="l"/>
                      <a:r>
                        <a:rPr lang="vi-VN" altLang="en-US" sz="2800">
                          <a:latin typeface="Times New Roman" panose="02020603050405020304" charset="0"/>
                          <a:cs typeface="Times New Roman" panose="02020603050405020304" charset="0"/>
                        </a:rPr>
                        <a:t>51900544</a:t>
                      </a:r>
                      <a:endParaRPr lang="vi-VN" altLang="en-US" sz="2800">
                        <a:latin typeface="Times New Roman" panose="02020603050405020304" charset="0"/>
                        <a:cs typeface="Times New Roman" panose="02020603050405020304" charset="0"/>
                      </a:endParaRPr>
                    </a:p>
                  </a:txBody>
                  <a:tcPr/>
                </a:tc>
                <a:tc>
                  <a:txBody>
                    <a:bodyPr/>
                    <a:lstStyle/>
                    <a:p>
                      <a:pPr algn="l"/>
                      <a:r>
                        <a:rPr lang="vi-VN" altLang="en-US" sz="2800">
                          <a:latin typeface="Times New Roman" panose="02020603050405020304" charset="0"/>
                          <a:cs typeface="Times New Roman" panose="02020603050405020304" charset="0"/>
                        </a:rPr>
                        <a:t>Hà Minh Quân</a:t>
                      </a:r>
                      <a:endParaRPr lang="vi-VN" altLang="en-US" sz="2800">
                        <a:latin typeface="Times New Roman" panose="02020603050405020304" charset="0"/>
                        <a:cs typeface="Times New Roman" panose="020206030504050203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vi-VN" altLang="en-US" sz="2800">
                          <a:latin typeface="Times New Roman" panose="02020603050405020304" charset="0"/>
                          <a:cs typeface="Times New Roman" panose="02020603050405020304" charset="0"/>
                        </a:rPr>
                        <a:t>làm Slide, Code.</a:t>
                      </a:r>
                      <a:endParaRPr lang="vi-VN" altLang="en-US" sz="2800">
                        <a:latin typeface="Times New Roman" panose="02020603050405020304" charset="0"/>
                        <a:cs typeface="Times New Roman" panose="02020603050405020304" charset="0"/>
                      </a:endParaRPr>
                    </a:p>
                  </a:txBody>
                  <a:tcPr/>
                </a:tc>
                <a:tc>
                  <a:txBody>
                    <a:bodyPr/>
                    <a:lstStyle/>
                    <a:p>
                      <a:pPr algn="l"/>
                      <a:r>
                        <a:rPr lang="vi-VN" altLang="en-US" sz="2800">
                          <a:latin typeface="Times New Roman" panose="02020603050405020304" charset="0"/>
                          <a:cs typeface="Times New Roman" panose="02020603050405020304" charset="0"/>
                        </a:rPr>
                        <a:t>100</a:t>
                      </a:r>
                      <a:endParaRPr lang="vi-VN" altLang="en-US" sz="2800">
                        <a:latin typeface="Times New Roman" panose="02020603050405020304" charset="0"/>
                        <a:cs typeface="Times New Roman" panose="02020603050405020304" charset="0"/>
                      </a:endParaRPr>
                    </a:p>
                  </a:txBody>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pic>
        <p:nvPicPr>
          <p:cNvPr id="10" name="Picture 9"/>
          <p:cNvPicPr>
            <a:picLocks noChangeAspect="1"/>
          </p:cNvPicPr>
          <p:nvPr/>
        </p:nvPicPr>
        <p:blipFill>
          <a:blip r:embed="rId2"/>
          <a:stretch>
            <a:fillRect/>
          </a:stretch>
        </p:blipFill>
        <p:spPr>
          <a:xfrm>
            <a:off x="228600" y="1866900"/>
            <a:ext cx="9179253" cy="7848600"/>
          </a:xfrm>
          <a:prstGeom prst="rect">
            <a:avLst/>
          </a:prstGeom>
        </p:spPr>
      </p:pic>
      <p:pic>
        <p:nvPicPr>
          <p:cNvPr id="14" name="Picture 13"/>
          <p:cNvPicPr>
            <a:picLocks noChangeAspect="1"/>
          </p:cNvPicPr>
          <p:nvPr/>
        </p:nvPicPr>
        <p:blipFill>
          <a:blip r:embed="rId3"/>
          <a:stretch>
            <a:fillRect/>
          </a:stretch>
        </p:blipFill>
        <p:spPr>
          <a:xfrm>
            <a:off x="9753600" y="2197108"/>
            <a:ext cx="8077201" cy="1145047"/>
          </a:xfrm>
          <a:prstGeom prst="rect">
            <a:avLst/>
          </a:prstGeom>
        </p:spPr>
      </p:pic>
      <p:pic>
        <p:nvPicPr>
          <p:cNvPr id="18" name="Picture 17"/>
          <p:cNvPicPr>
            <a:picLocks noChangeAspect="1"/>
          </p:cNvPicPr>
          <p:nvPr/>
        </p:nvPicPr>
        <p:blipFill>
          <a:blip r:embed="rId4"/>
          <a:stretch>
            <a:fillRect/>
          </a:stretch>
        </p:blipFill>
        <p:spPr>
          <a:xfrm>
            <a:off x="9437670" y="3445043"/>
            <a:ext cx="3657600" cy="747926"/>
          </a:xfrm>
          <a:prstGeom prst="rect">
            <a:avLst/>
          </a:prstGeom>
        </p:spPr>
      </p:pic>
      <p:pic>
        <p:nvPicPr>
          <p:cNvPr id="21" name="Picture 20"/>
          <p:cNvPicPr>
            <a:picLocks noChangeAspect="1"/>
          </p:cNvPicPr>
          <p:nvPr/>
        </p:nvPicPr>
        <p:blipFill>
          <a:blip r:embed="rId5"/>
          <a:stretch>
            <a:fillRect/>
          </a:stretch>
        </p:blipFill>
        <p:spPr>
          <a:xfrm>
            <a:off x="9753600" y="4564330"/>
            <a:ext cx="8534400" cy="1013460"/>
          </a:xfrm>
          <a:prstGeom prst="rect">
            <a:avLst/>
          </a:prstGeom>
        </p:spPr>
      </p:pic>
      <p:pic>
        <p:nvPicPr>
          <p:cNvPr id="23" name="Picture 22"/>
          <p:cNvPicPr>
            <a:picLocks noChangeAspect="1"/>
          </p:cNvPicPr>
          <p:nvPr/>
        </p:nvPicPr>
        <p:blipFill>
          <a:blip r:embed="rId6"/>
          <a:stretch>
            <a:fillRect/>
          </a:stretch>
        </p:blipFill>
        <p:spPr>
          <a:xfrm>
            <a:off x="9601200" y="5753100"/>
            <a:ext cx="3200400" cy="774835"/>
          </a:xfrm>
          <a:prstGeom prst="rect">
            <a:avLst/>
          </a:prstGeom>
        </p:spPr>
      </p:pic>
      <p:pic>
        <p:nvPicPr>
          <p:cNvPr id="25" name="Picture 24"/>
          <p:cNvPicPr>
            <a:picLocks noChangeAspect="1"/>
          </p:cNvPicPr>
          <p:nvPr/>
        </p:nvPicPr>
        <p:blipFill>
          <a:blip r:embed="rId7"/>
          <a:stretch>
            <a:fillRect/>
          </a:stretch>
        </p:blipFill>
        <p:spPr>
          <a:xfrm>
            <a:off x="9601200" y="6684701"/>
            <a:ext cx="7848600" cy="907270"/>
          </a:xfrm>
          <a:prstGeom prst="rect">
            <a:avLst/>
          </a:prstGeom>
        </p:spPr>
      </p:pic>
      <p:pic>
        <p:nvPicPr>
          <p:cNvPr id="27" name="Picture 26"/>
          <p:cNvPicPr>
            <a:picLocks noChangeAspect="1"/>
          </p:cNvPicPr>
          <p:nvPr/>
        </p:nvPicPr>
        <p:blipFill>
          <a:blip r:embed="rId8"/>
          <a:stretch>
            <a:fillRect/>
          </a:stretch>
        </p:blipFill>
        <p:spPr>
          <a:xfrm>
            <a:off x="9601200" y="7773901"/>
            <a:ext cx="4138779" cy="694002"/>
          </a:xfrm>
          <a:prstGeom prst="rect">
            <a:avLst/>
          </a:prstGeom>
        </p:spPr>
      </p:pic>
      <p:sp>
        <p:nvSpPr>
          <p:cNvPr id="4" name="TextBox 3"/>
          <p:cNvSpPr txBox="1"/>
          <p:nvPr/>
        </p:nvSpPr>
        <p:spPr>
          <a:xfrm>
            <a:off x="3935095" y="342900"/>
            <a:ext cx="13354050" cy="1000125"/>
          </a:xfrm>
          <a:prstGeom prst="rect">
            <a:avLst/>
          </a:prstGeom>
        </p:spPr>
        <p:txBody>
          <a:bodyPr wrap="square" lIns="0" tIns="0" rIns="0" bIns="0" rtlCol="0" anchor="t">
            <a:spAutoFit/>
          </a:bodyPr>
          <a:lstStyle/>
          <a:p>
            <a:pPr algn="l"/>
            <a:r>
              <a:rPr lang="vi-VN" altLang="en-US" sz="6500" b="1">
                <a:solidFill>
                  <a:srgbClr val="0A0B09"/>
                </a:solidFill>
                <a:latin typeface="Times New Roman" panose="02020603050405020304" charset="0"/>
                <a:cs typeface="Times New Roman" panose="02020603050405020304" charset="0"/>
                <a:sym typeface="+mn-ea"/>
              </a:rPr>
              <a:t>Đánh giá mô hình</a:t>
            </a:r>
            <a:endParaRPr lang="vi-VN" altLang="en-US" sz="6500" b="1">
              <a:solidFill>
                <a:srgbClr val="0A0B09"/>
              </a:solidFill>
              <a:latin typeface="Times New Roman" panose="02020603050405020304" charset="0"/>
              <a:cs typeface="Times New Roman" panose="02020603050405020304" charset="0"/>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graphicFrame>
        <p:nvGraphicFramePr>
          <p:cNvPr id="4" name="Table 3"/>
          <p:cNvGraphicFramePr>
            <a:graphicFrameLocks noGrp="1"/>
          </p:cNvGraphicFramePr>
          <p:nvPr/>
        </p:nvGraphicFramePr>
        <p:xfrm>
          <a:off x="609600" y="2095500"/>
          <a:ext cx="17106900" cy="8304530"/>
        </p:xfrm>
        <a:graphic>
          <a:graphicData uri="http://schemas.openxmlformats.org/drawingml/2006/table">
            <a:tbl>
              <a:tblPr firstRow="1" bandRow="1">
                <a:tableStyleId>{5C22544A-7EE6-4342-B048-85BDC9FD1C3A}</a:tableStyleId>
              </a:tblPr>
              <a:tblGrid>
                <a:gridCol w="8378825"/>
                <a:gridCol w="8728075"/>
              </a:tblGrid>
              <a:tr h="1066800">
                <a:tc>
                  <a:txBody>
                    <a:bodyPr/>
                    <a:lstStyle/>
                    <a:p>
                      <a:pPr algn="ctr"/>
                      <a:r>
                        <a:rPr lang="en-US" sz="3200">
                          <a:latin typeface="Times New Roman" panose="02020603050405020304" charset="0"/>
                          <a:cs typeface="Times New Roman" panose="02020603050405020304" charset="0"/>
                        </a:rPr>
                        <a:t>Advantages</a:t>
                      </a:r>
                      <a:endParaRPr lang="en-US" sz="3200">
                        <a:latin typeface="Times New Roman" panose="02020603050405020304" charset="0"/>
                        <a:cs typeface="Times New Roman" panose="02020603050405020304" charset="0"/>
                      </a:endParaRPr>
                    </a:p>
                  </a:txBody>
                  <a:tcPr/>
                </a:tc>
                <a:tc>
                  <a:txBody>
                    <a:bodyPr/>
                    <a:lstStyle/>
                    <a:p>
                      <a:pPr algn="ctr"/>
                      <a:r>
                        <a:rPr lang="en-US" sz="3200">
                          <a:latin typeface="Times New Roman" panose="02020603050405020304" charset="0"/>
                          <a:cs typeface="Times New Roman" panose="02020603050405020304" charset="0"/>
                        </a:rPr>
                        <a:t>Disadvantages</a:t>
                      </a:r>
                      <a:endParaRPr lang="en-US" sz="3200">
                        <a:latin typeface="Times New Roman" panose="02020603050405020304" charset="0"/>
                        <a:cs typeface="Times New Roman" panose="02020603050405020304" charset="0"/>
                      </a:endParaRPr>
                    </a:p>
                    <a:p>
                      <a:pPr algn="ctr"/>
                      <a:endParaRPr lang="en-US" sz="3200">
                        <a:latin typeface="Times New Roman" panose="02020603050405020304" charset="0"/>
                        <a:cs typeface="Times New Roman" panose="02020603050405020304" charset="0"/>
                      </a:endParaRPr>
                    </a:p>
                  </a:txBody>
                  <a:tcPr/>
                </a:tc>
              </a:tr>
              <a:tr h="1376045">
                <a:tc>
                  <a:txBody>
                    <a:bodyPr/>
                    <a:lstStyle/>
                    <a:p>
                      <a:r>
                        <a:rPr lang="en-US" sz="3200">
                          <a:latin typeface="Times New Roman" panose="02020603050405020304" charset="0"/>
                          <a:cs typeface="Times New Roman" panose="02020603050405020304" charset="0"/>
                        </a:rPr>
                        <a:t>Có thể thực hiện cả hồi quy và phân loại.</a:t>
                      </a:r>
                      <a:endParaRPr lang="en-US" sz="3200">
                        <a:latin typeface="Times New Roman" panose="02020603050405020304" charset="0"/>
                        <a:cs typeface="Times New Roman" panose="02020603050405020304" charset="0"/>
                      </a:endParaRPr>
                    </a:p>
                  </a:txBody>
                  <a:tcPr/>
                </a:tc>
                <a:tc>
                  <a:txBody>
                    <a:bodyPr/>
                    <a:lstStyle/>
                    <a:p>
                      <a:r>
                        <a:rPr lang="en-US" sz="3200">
                          <a:latin typeface="Times New Roman" panose="02020603050405020304" charset="0"/>
                          <a:cs typeface="Times New Roman" panose="02020603050405020304" charset="0"/>
                        </a:rPr>
                        <a:t>Khi sử dụng thuật toán Random forest, cần sử dụng nhiều tài nguyên hơn cho việc tính toán.</a:t>
                      </a:r>
                      <a:endParaRPr lang="en-US" sz="3200">
                        <a:latin typeface="Times New Roman" panose="02020603050405020304" charset="0"/>
                        <a:cs typeface="Times New Roman" panose="02020603050405020304" charset="0"/>
                      </a:endParaRPr>
                    </a:p>
                  </a:txBody>
                  <a:tcPr/>
                </a:tc>
              </a:tr>
              <a:tr h="1066800">
                <a:tc>
                  <a:txBody>
                    <a:bodyPr/>
                    <a:lstStyle/>
                    <a:p>
                      <a:r>
                        <a:rPr lang="en-US" sz="3200">
                          <a:latin typeface="Times New Roman" panose="02020603050405020304" charset="0"/>
                          <a:cs typeface="Times New Roman" panose="02020603050405020304" charset="0"/>
                        </a:rPr>
                        <a:t>Tạo ra các dự đoán tốt có thể được hiểu một cách dễ dàng.</a:t>
                      </a:r>
                      <a:endParaRPr lang="en-US" sz="3200">
                        <a:latin typeface="Times New Roman" panose="02020603050405020304" charset="0"/>
                        <a:cs typeface="Times New Roman" panose="02020603050405020304" charset="0"/>
                      </a:endParaRPr>
                    </a:p>
                  </a:txBody>
                  <a:tcPr/>
                </a:tc>
                <a:tc>
                  <a:txBody>
                    <a:bodyPr/>
                    <a:lstStyle/>
                    <a:p>
                      <a:r>
                        <a:rPr lang="en-US" sz="3200">
                          <a:latin typeface="Times New Roman" panose="02020603050405020304" charset="0"/>
                          <a:cs typeface="Times New Roman" panose="02020603050405020304" charset="0"/>
                        </a:rPr>
                        <a:t>Tốn nhiều thời gian hơn so với thuật toán cây quyết định.</a:t>
                      </a:r>
                      <a:endParaRPr lang="en-US" sz="3200">
                        <a:latin typeface="Times New Roman" panose="02020603050405020304" charset="0"/>
                        <a:cs typeface="Times New Roman" panose="02020603050405020304" charset="0"/>
                      </a:endParaRPr>
                    </a:p>
                  </a:txBody>
                  <a:tcPr/>
                </a:tc>
              </a:tr>
              <a:tr h="1554480">
                <a:tc>
                  <a:txBody>
                    <a:bodyPr/>
                    <a:lstStyle/>
                    <a:p>
                      <a:r>
                        <a:rPr lang="en-US" sz="3200">
                          <a:latin typeface="Times New Roman" panose="02020603050405020304" charset="0"/>
                          <a:cs typeface="Times New Roman" panose="02020603050405020304" charset="0"/>
                        </a:rPr>
                        <a:t>Có thể xử lý các bộ dữ liệu lớn một cách hiệu quả.</a:t>
                      </a:r>
                      <a:endParaRPr lang="en-US" sz="3200">
                        <a:latin typeface="Times New Roman" panose="02020603050405020304" charset="0"/>
                        <a:cs typeface="Times New Roman" panose="02020603050405020304" charset="0"/>
                      </a:endParaRPr>
                    </a:p>
                    <a:p>
                      <a:r>
                        <a:rPr lang="en-US" sz="3200">
                          <a:latin typeface="Times New Roman" panose="02020603050405020304" charset="0"/>
                          <a:cs typeface="Times New Roman" panose="02020603050405020304" charset="0"/>
                        </a:rPr>
                        <a:t>Nâng cao độ chính xác của mô hình và ngăn chặn overfiting.</a:t>
                      </a:r>
                      <a:endParaRPr lang="en-US" sz="3200">
                        <a:latin typeface="Times New Roman" panose="02020603050405020304" charset="0"/>
                        <a:cs typeface="Times New Roman" panose="02020603050405020304" charset="0"/>
                      </a:endParaRPr>
                    </a:p>
                  </a:txBody>
                  <a:tcPr/>
                </a:tc>
                <a:tc>
                  <a:txBody>
                    <a:bodyPr/>
                    <a:lstStyle/>
                    <a:p>
                      <a:r>
                        <a:rPr lang="en-US" sz="3200">
                          <a:latin typeface="Times New Roman" panose="02020603050405020304" charset="0"/>
                          <a:cs typeface="Times New Roman" panose="02020603050405020304" charset="0"/>
                        </a:rPr>
                        <a:t>Khi có nhiều cây quyết định, việc xử lý trở nên ít trực quan hơn</a:t>
                      </a:r>
                      <a:r>
                        <a:rPr lang="vi-VN" altLang="en-US" sz="3200">
                          <a:latin typeface="Times New Roman" panose="02020603050405020304" charset="0"/>
                          <a:cs typeface="Times New Roman" panose="02020603050405020304" charset="0"/>
                        </a:rPr>
                        <a:t>, và phức tạp hơn.</a:t>
                      </a:r>
                      <a:endParaRPr lang="vi-VN" altLang="en-US" sz="3200">
                        <a:latin typeface="Times New Roman" panose="02020603050405020304" charset="0"/>
                        <a:cs typeface="Times New Roman" panose="02020603050405020304" charset="0"/>
                      </a:endParaRPr>
                    </a:p>
                  </a:txBody>
                  <a:tcPr/>
                </a:tc>
              </a:tr>
              <a:tr h="1376680">
                <a:tc>
                  <a:txBody>
                    <a:bodyPr/>
                    <a:lstStyle/>
                    <a:p>
                      <a:r>
                        <a:rPr lang="en-US" sz="3200">
                          <a:latin typeface="Times New Roman" panose="02020603050405020304" charset="0"/>
                          <a:cs typeface="Times New Roman" panose="02020603050405020304" charset="0"/>
                        </a:rPr>
                        <a:t>Random Forest hoạt động tốt cả với biến phân loại và biến liên tục.</a:t>
                      </a:r>
                      <a:endParaRPr lang="en-US" sz="3200">
                        <a:latin typeface="Times New Roman" panose="02020603050405020304" charset="0"/>
                        <a:cs typeface="Times New Roman" panose="02020603050405020304" charset="0"/>
                      </a:endParaRPr>
                    </a:p>
                  </a:txBody>
                  <a:tcPr/>
                </a:tc>
                <a:tc>
                  <a:txBody>
                    <a:bodyPr/>
                    <a:lstStyle/>
                    <a:p>
                      <a:r>
                        <a:rPr lang="vi-VN" altLang="en-US" sz="3200">
                          <a:latin typeface="Times New Roman" panose="02020603050405020304" charset="0"/>
                          <a:cs typeface="Times New Roman" panose="02020603050405020304" charset="0"/>
                        </a:rPr>
                        <a:t>Dễ bị nhiễu bởi các giá trị outlier.</a:t>
                      </a:r>
                      <a:endParaRPr lang="vi-VN" altLang="en-US" sz="3200">
                        <a:latin typeface="Times New Roman" panose="02020603050405020304" charset="0"/>
                        <a:cs typeface="Times New Roman" panose="02020603050405020304" charset="0"/>
                      </a:endParaRPr>
                    </a:p>
                  </a:txBody>
                  <a:tcPr/>
                </a:tc>
              </a:tr>
              <a:tr h="1376045">
                <a:tc>
                  <a:txBody>
                    <a:bodyPr/>
                    <a:lstStyle/>
                    <a:p>
                      <a:pPr>
                        <a:buNone/>
                      </a:pPr>
                      <a:r>
                        <a:rPr lang="vi-VN" altLang="en-US" sz="3200">
                          <a:latin typeface="Times New Roman" panose="02020603050405020304" charset="0"/>
                          <a:cs typeface="Times New Roman" panose="02020603050405020304" charset="0"/>
                        </a:rPr>
                        <a:t>Khả năng xác định  đặc trưng quan trọng.</a:t>
                      </a:r>
                      <a:endParaRPr lang="vi-VN" altLang="en-US" sz="3200">
                        <a:latin typeface="Times New Roman" panose="02020603050405020304" charset="0"/>
                        <a:cs typeface="Times New Roman" panose="02020603050405020304" charset="0"/>
                      </a:endParaRPr>
                    </a:p>
                  </a:txBody>
                  <a:tcPr/>
                </a:tc>
                <a:tc>
                  <a:txBody>
                    <a:bodyPr/>
                    <a:lstStyle/>
                    <a:p>
                      <a:pPr>
                        <a:buNone/>
                      </a:pPr>
                      <a:endParaRPr lang="en-US" sz="3200">
                        <a:latin typeface="Times New Roman" panose="02020603050405020304" charset="0"/>
                        <a:cs typeface="Times New Roman" panose="02020603050405020304" charset="0"/>
                      </a:endParaRPr>
                    </a:p>
                  </a:txBody>
                  <a:tcPr/>
                </a:tc>
              </a:tr>
            </a:tbl>
          </a:graphicData>
        </a:graphic>
      </p:graphicFrame>
      <p:sp>
        <p:nvSpPr>
          <p:cNvPr id="5" name="TextBox 3"/>
          <p:cNvSpPr txBox="1"/>
          <p:nvPr/>
        </p:nvSpPr>
        <p:spPr>
          <a:xfrm>
            <a:off x="3935095" y="342900"/>
            <a:ext cx="13354050" cy="1000125"/>
          </a:xfrm>
          <a:prstGeom prst="rect">
            <a:avLst/>
          </a:prstGeom>
        </p:spPr>
        <p:txBody>
          <a:bodyPr wrap="square" lIns="0" tIns="0" rIns="0" bIns="0" rtlCol="0" anchor="t">
            <a:spAutoFit/>
          </a:bodyPr>
          <a:lstStyle/>
          <a:p>
            <a:pPr algn="l"/>
            <a:r>
              <a:rPr lang="vi-VN" altLang="en-US" sz="6500" b="1">
                <a:solidFill>
                  <a:srgbClr val="0A0B09"/>
                </a:solidFill>
                <a:latin typeface="Times New Roman" panose="02020603050405020304" charset="0"/>
                <a:cs typeface="Times New Roman" panose="02020603050405020304" charset="0"/>
                <a:sym typeface="+mn-ea"/>
              </a:rPr>
              <a:t>Ưu điểm và nhược điểm</a:t>
            </a:r>
            <a:endParaRPr lang="vi-VN" altLang="en-US" sz="6500" b="1">
              <a:solidFill>
                <a:srgbClr val="0A0B09"/>
              </a:solidFill>
              <a:latin typeface="Times New Roman" panose="02020603050405020304" charset="0"/>
              <a:cs typeface="Times New Roman" panose="02020603050405020304" charset="0"/>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3014559" y="205740"/>
            <a:ext cx="14816241" cy="1103700"/>
          </a:xfrm>
          <a:prstGeom prst="rect">
            <a:avLst/>
          </a:prstGeom>
        </p:spPr>
        <p:txBody>
          <a:bodyPr wrap="square" lIns="0" tIns="0" rIns="0" bIns="0" rtlCol="0" anchor="t">
            <a:spAutoFit/>
          </a:bodyPr>
          <a:lstStyle/>
          <a:p>
            <a:pPr algn="ctr">
              <a:lnSpc>
                <a:spcPts val="10080"/>
              </a:lnSpc>
            </a:pPr>
            <a:endParaRPr lang="en-US" sz="4400">
              <a:solidFill>
                <a:srgbClr val="000000"/>
              </a:solidFill>
              <a:latin typeface="Times New Roman Bold"/>
            </a:endParaRPr>
          </a:p>
        </p:txBody>
      </p:sp>
      <p:sp>
        <p:nvSpPr>
          <p:cNvPr id="5" name="TextBox 4"/>
          <p:cNvSpPr txBox="1"/>
          <p:nvPr/>
        </p:nvSpPr>
        <p:spPr>
          <a:xfrm>
            <a:off x="1371600" y="3467100"/>
            <a:ext cx="15163800" cy="4523105"/>
          </a:xfrm>
          <a:prstGeom prst="rect">
            <a:avLst/>
          </a:prstGeom>
          <a:noFill/>
        </p:spPr>
        <p:txBody>
          <a:bodyPr wrap="square">
            <a:spAutoFit/>
          </a:bodyPr>
          <a:lstStyle/>
          <a:p>
            <a:pPr algn="l">
              <a:lnSpc>
                <a:spcPct val="150000"/>
              </a:lnSpc>
            </a:pPr>
            <a:r>
              <a:rPr lang="en-US" sz="3200" b="0" i="0">
                <a:solidFill>
                  <a:srgbClr val="111111"/>
                </a:solidFill>
                <a:effectLst/>
                <a:latin typeface="Times New Roman" panose="02020603050405020304" charset="0"/>
                <a:cs typeface="Times New Roman" panose="02020603050405020304" charset="0"/>
              </a:rPr>
              <a:t>Rừng ngẫu nhiên thường có hiệu suất tốt hơn so với cây quyết định do những lý do sau đây:</a:t>
            </a:r>
            <a:endParaRPr lang="en-US" sz="3200" b="0" i="0">
              <a:solidFill>
                <a:srgbClr val="111111"/>
              </a:solidFill>
              <a:effectLst/>
              <a:latin typeface="Times New Roman" panose="02020603050405020304" charset="0"/>
              <a:cs typeface="Times New Roman" panose="02020603050405020304" charset="0"/>
            </a:endParaRPr>
          </a:p>
          <a:p>
            <a:pPr marL="457200" indent="-457200" algn="l">
              <a:lnSpc>
                <a:spcPct val="150000"/>
              </a:lnSpc>
              <a:buFont typeface="Arial" panose="020B0604020202020204" pitchFamily="34" charset="0"/>
              <a:buChar char="•"/>
            </a:pPr>
            <a:r>
              <a:rPr lang="en-US" sz="3200" b="0" i="0">
                <a:solidFill>
                  <a:srgbClr val="111111"/>
                </a:solidFill>
                <a:effectLst/>
                <a:latin typeface="Times New Roman" panose="02020603050405020304" charset="0"/>
                <a:cs typeface="Times New Roman" panose="02020603050405020304" charset="0"/>
              </a:rPr>
              <a:t>Rừng ngẫu nhiên giải quyết vấn đề tốt vì nó kết hợp kết quả của nhiều cây quyết định để đưa ra dự đoán cuối cùng.</a:t>
            </a:r>
            <a:endParaRPr lang="en-US" sz="3200" b="0" i="0">
              <a:solidFill>
                <a:srgbClr val="111111"/>
              </a:solidFill>
              <a:effectLst/>
              <a:latin typeface="Times New Roman" panose="02020603050405020304" charset="0"/>
              <a:cs typeface="Times New Roman" panose="02020603050405020304" charset="0"/>
            </a:endParaRPr>
          </a:p>
          <a:p>
            <a:pPr marL="457200" indent="-457200" algn="l">
              <a:lnSpc>
                <a:spcPct val="150000"/>
              </a:lnSpc>
              <a:buFont typeface="Arial" panose="020B0604020202020204" pitchFamily="34" charset="0"/>
              <a:buChar char="•"/>
            </a:pPr>
            <a:r>
              <a:rPr lang="en-US" sz="3200" b="0" i="0">
                <a:solidFill>
                  <a:srgbClr val="111111"/>
                </a:solidFill>
                <a:effectLst/>
                <a:latin typeface="Times New Roman" panose="02020603050405020304" charset="0"/>
                <a:cs typeface="Times New Roman" panose="02020603050405020304" charset="0"/>
              </a:rPr>
              <a:t>Khi xây dựng một cây quyết định, một thay đổi nhỏ trong dữ liệu dẫn đến sự khác biệt lớn trong dự đoán của mô hình. Với rừng ngẫu nhiên, vấn đề này không xảy ra vì dữ liệu được lấy mẫu nhiều lần trước khi tạo ra một dự đoán.</a:t>
            </a:r>
            <a:endParaRPr lang="en-US" sz="3200" b="0" i="0">
              <a:solidFill>
                <a:srgbClr val="111111"/>
              </a:solidFill>
              <a:effectLst/>
              <a:latin typeface="Times New Roman" panose="02020603050405020304" charset="0"/>
              <a:cs typeface="Times New Roman" panose="02020603050405020304" charset="0"/>
            </a:endParaRPr>
          </a:p>
        </p:txBody>
      </p:sp>
      <p:sp>
        <p:nvSpPr>
          <p:cNvPr id="4" name="TextBox 3"/>
          <p:cNvSpPr txBox="1"/>
          <p:nvPr/>
        </p:nvSpPr>
        <p:spPr>
          <a:xfrm>
            <a:off x="3935095" y="342900"/>
            <a:ext cx="13354050" cy="1000125"/>
          </a:xfrm>
          <a:prstGeom prst="rect">
            <a:avLst/>
          </a:prstGeom>
        </p:spPr>
        <p:txBody>
          <a:bodyPr wrap="square" lIns="0" tIns="0" rIns="0" bIns="0" rtlCol="0" anchor="t">
            <a:spAutoFit/>
          </a:bodyPr>
          <a:lstStyle/>
          <a:p>
            <a:pPr algn="l"/>
            <a:r>
              <a:rPr lang="vi-VN" altLang="en-US" sz="6500" b="1">
                <a:solidFill>
                  <a:srgbClr val="0A0B09"/>
                </a:solidFill>
                <a:latin typeface="Times New Roman" panose="02020603050405020304" charset="0"/>
                <a:cs typeface="Times New Roman" panose="02020603050405020304" charset="0"/>
                <a:sym typeface="+mn-ea"/>
              </a:rPr>
              <a:t>Ưu điểm và nhược điểm</a:t>
            </a:r>
            <a:endParaRPr lang="vi-VN" altLang="en-US" sz="6500" b="1">
              <a:solidFill>
                <a:srgbClr val="0A0B09"/>
              </a:solidFill>
              <a:latin typeface="Times New Roman" panose="02020603050405020304" charset="0"/>
              <a:cs typeface="Times New Roman" panose="02020603050405020304" charset="0"/>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25550" y="388518"/>
            <a:ext cx="14370193" cy="1000274"/>
          </a:xfrm>
          <a:prstGeom prst="rect">
            <a:avLst/>
          </a:prstGeom>
        </p:spPr>
        <p:txBody>
          <a:bodyPr wrap="square" lIns="0" tIns="0" rIns="0" bIns="0" rtlCol="0" anchor="t">
            <a:spAutoFit/>
          </a:bodyPr>
          <a:lstStyle/>
          <a:p>
            <a:pPr algn="l"/>
            <a:r>
              <a:rPr lang="en-US" sz="6500" b="1">
                <a:solidFill>
                  <a:srgbClr val="0A0B09"/>
                </a:solidFill>
                <a:latin typeface="Times New Roman" panose="02020603050405020304" charset="0"/>
                <a:cs typeface="Times New Roman" panose="02020603050405020304" charset="0"/>
              </a:rPr>
              <a:t>Decision Tree and Random Forest</a:t>
            </a:r>
            <a:endParaRPr lang="en-US" sz="6500" b="1">
              <a:solidFill>
                <a:srgbClr val="0A0B09"/>
              </a:solidFill>
              <a:latin typeface="Times New Roman" panose="02020603050405020304" charset="0"/>
              <a:cs typeface="Times New Roman" panose="02020603050405020304" charset="0"/>
            </a:endParaRPr>
          </a:p>
        </p:txBody>
      </p:sp>
      <p:graphicFrame>
        <p:nvGraphicFramePr>
          <p:cNvPr id="4" name="Table 3"/>
          <p:cNvGraphicFramePr>
            <a:graphicFrameLocks noGrp="1"/>
          </p:cNvGraphicFramePr>
          <p:nvPr/>
        </p:nvGraphicFramePr>
        <p:xfrm>
          <a:off x="1143000" y="2400300"/>
          <a:ext cx="15773400" cy="5730240"/>
        </p:xfrm>
        <a:graphic>
          <a:graphicData uri="http://schemas.openxmlformats.org/drawingml/2006/table">
            <a:tbl>
              <a:tblPr firstRow="1" bandRow="1">
                <a:tableStyleId>{5C22544A-7EE6-4342-B048-85BDC9FD1C3A}</a:tableStyleId>
              </a:tblPr>
              <a:tblGrid>
                <a:gridCol w="7654738"/>
                <a:gridCol w="8118662"/>
              </a:tblGrid>
              <a:tr h="152400">
                <a:tc>
                  <a:txBody>
                    <a:bodyPr/>
                    <a:lstStyle/>
                    <a:p>
                      <a:r>
                        <a:rPr lang="en-US" sz="3200">
                          <a:latin typeface="Times New Roman" panose="02020603050405020304" charset="0"/>
                          <a:cs typeface="Times New Roman" panose="02020603050405020304" charset="0"/>
                        </a:rPr>
                        <a:t>Decision Trees</a:t>
                      </a:r>
                      <a:endParaRPr lang="en-US" sz="3200">
                        <a:latin typeface="Times New Roman" panose="02020603050405020304" charset="0"/>
                        <a:cs typeface="Times New Roman" panose="02020603050405020304" charset="0"/>
                      </a:endParaRPr>
                    </a:p>
                  </a:txBody>
                  <a:tcPr/>
                </a:tc>
                <a:tc>
                  <a:txBody>
                    <a:bodyPr/>
                    <a:lstStyle/>
                    <a:p>
                      <a:r>
                        <a:rPr lang="en-US" sz="3200">
                          <a:latin typeface="Times New Roman" panose="02020603050405020304" charset="0"/>
                          <a:cs typeface="Times New Roman" panose="02020603050405020304" charset="0"/>
                        </a:rPr>
                        <a:t>Random Forest</a:t>
                      </a:r>
                      <a:endParaRPr lang="en-US" sz="3200">
                        <a:latin typeface="Times New Roman" panose="02020603050405020304" charset="0"/>
                        <a:cs typeface="Times New Roman" panose="02020603050405020304" charset="0"/>
                      </a:endParaRPr>
                    </a:p>
                    <a:p>
                      <a:endParaRPr lang="en-US" sz="3200">
                        <a:latin typeface="Times New Roman" panose="02020603050405020304" charset="0"/>
                        <a:cs typeface="Times New Roman" panose="02020603050405020304" charset="0"/>
                      </a:endParaRPr>
                    </a:p>
                    <a:p>
                      <a:endParaRPr lang="en-US" sz="3200">
                        <a:latin typeface="Times New Roman" panose="02020603050405020304" charset="0"/>
                        <a:cs typeface="Times New Roman" panose="02020603050405020304" charset="0"/>
                      </a:endParaRPr>
                    </a:p>
                  </a:txBody>
                  <a:tcPr/>
                </a:tc>
              </a:tr>
              <a:tr h="370840">
                <a:tc>
                  <a:txBody>
                    <a:bodyPr/>
                    <a:lstStyle/>
                    <a:p>
                      <a:r>
                        <a:rPr lang="vi-VN" altLang="en-US" sz="3200">
                          <a:latin typeface="Times New Roman" panose="02020603050405020304" charset="0"/>
                          <a:cs typeface="Times New Roman" panose="02020603050405020304" charset="0"/>
                        </a:rPr>
                        <a:t>Dễ bị overfiting nếu  thuật toán không có sự kiểm soát</a:t>
                      </a:r>
                      <a:endParaRPr lang="vi-VN" altLang="en-US" sz="3200">
                        <a:latin typeface="Times New Roman" panose="02020603050405020304" charset="0"/>
                        <a:cs typeface="Times New Roman" panose="02020603050405020304" charset="0"/>
                      </a:endParaRPr>
                    </a:p>
                  </a:txBody>
                  <a:tcPr/>
                </a:tc>
                <a:tc>
                  <a:txBody>
                    <a:bodyPr/>
                    <a:lstStyle/>
                    <a:p>
                      <a:r>
                        <a:rPr lang="vi-VN" altLang="en-US" sz="3200">
                          <a:latin typeface="Times New Roman" panose="02020603050405020304" charset="0"/>
                          <a:cs typeface="Times New Roman" panose="02020603050405020304" charset="0"/>
                        </a:rPr>
                        <a:t>Đầu ra được dự đoán dựa trên các dự đoán của các cây con nên overfiting khó xảy ra hơn.</a:t>
                      </a:r>
                      <a:endParaRPr lang="vi-VN" altLang="en-US" sz="3200">
                        <a:latin typeface="Times New Roman" panose="02020603050405020304" charset="0"/>
                        <a:cs typeface="Times New Roman" panose="02020603050405020304" charset="0"/>
                      </a:endParaRPr>
                    </a:p>
                  </a:txBody>
                  <a:tcPr/>
                </a:tc>
              </a:tr>
              <a:tr h="370840">
                <a:tc>
                  <a:txBody>
                    <a:bodyPr/>
                    <a:lstStyle/>
                    <a:p>
                      <a:r>
                        <a:rPr lang="vi-VN" altLang="en-US" sz="3200">
                          <a:latin typeface="Times New Roman" panose="02020603050405020304" charset="0"/>
                          <a:cs typeface="Times New Roman" panose="02020603050405020304" charset="0"/>
                        </a:rPr>
                        <a:t>Chỉ sử dụng một cây nên tốc độ nhanh</a:t>
                      </a:r>
                      <a:endParaRPr lang="vi-VN" altLang="en-US" sz="3200">
                        <a:latin typeface="Times New Roman" panose="02020603050405020304" charset="0"/>
                        <a:cs typeface="Times New Roman" panose="02020603050405020304" charset="0"/>
                      </a:endParaRPr>
                    </a:p>
                  </a:txBody>
                  <a:tcPr/>
                </a:tc>
                <a:tc>
                  <a:txBody>
                    <a:bodyPr/>
                    <a:lstStyle/>
                    <a:p>
                      <a:r>
                        <a:rPr lang="vi-VN" altLang="en-US" sz="3200">
                          <a:latin typeface="Times New Roman" panose="02020603050405020304" charset="0"/>
                          <a:cs typeface="Times New Roman" panose="02020603050405020304" charset="0"/>
                        </a:rPr>
                        <a:t>Chậm hơn vì phải sử dụng nhiều cây để dự đoán</a:t>
                      </a:r>
                      <a:r>
                        <a:rPr lang="en-US" sz="3200">
                          <a:latin typeface="Times New Roman" panose="02020603050405020304" charset="0"/>
                          <a:cs typeface="Times New Roman" panose="02020603050405020304" charset="0"/>
                        </a:rPr>
                        <a:t>.</a:t>
                      </a:r>
                      <a:endParaRPr lang="en-US" sz="3200">
                        <a:latin typeface="Times New Roman" panose="02020603050405020304" charset="0"/>
                        <a:cs typeface="Times New Roman" panose="02020603050405020304" charset="0"/>
                      </a:endParaRPr>
                    </a:p>
                  </a:txBody>
                  <a:tcPr/>
                </a:tc>
              </a:tr>
              <a:tr h="370840">
                <a:tc>
                  <a:txBody>
                    <a:bodyPr/>
                    <a:lstStyle/>
                    <a:p>
                      <a:r>
                        <a:rPr lang="vi-VN" altLang="en-US" sz="3200">
                          <a:latin typeface="Times New Roman" panose="02020603050405020304" charset="0"/>
                          <a:cs typeface="Times New Roman" panose="02020603050405020304" charset="0"/>
                        </a:rPr>
                        <a:t>Là mô hình học máy đơn giản, phân loại dữ liệu bằng cách tạo ra các quy tắc quyết định dựa trên các đặc trưng của dữ liệu</a:t>
                      </a:r>
                      <a:endParaRPr lang="en-US" sz="3200">
                        <a:latin typeface="Times New Roman" panose="02020603050405020304" charset="0"/>
                        <a:cs typeface="Times New Roman" panose="02020603050405020304" charset="0"/>
                      </a:endParaRPr>
                    </a:p>
                    <a:p>
                      <a:endParaRPr lang="en-US" sz="3200">
                        <a:latin typeface="Times New Roman" panose="02020603050405020304" charset="0"/>
                        <a:cs typeface="Times New Roman" panose="02020603050405020304" charset="0"/>
                      </a:endParaRPr>
                    </a:p>
                  </a:txBody>
                  <a:tcPr/>
                </a:tc>
                <a:tc>
                  <a:txBody>
                    <a:bodyPr/>
                    <a:lstStyle/>
                    <a:p>
                      <a:r>
                        <a:rPr lang="vi-VN" altLang="en-US" sz="3200">
                          <a:latin typeface="Times New Roman" panose="02020603050405020304" charset="0"/>
                          <a:cs typeface="Times New Roman" panose="02020603050405020304" charset="0"/>
                        </a:rPr>
                        <a:t>Là phương pháp kết hợp nhiều Decision tree lại để tạo ra một mô hình mạnh hơn bằng cách kết hợp các dự đoán từ nhiều cây để đưa ra kết quả cuối cùng.</a:t>
                      </a:r>
                      <a:endParaRPr lang="vi-VN" altLang="en-US" sz="3200">
                        <a:latin typeface="Times New Roman" panose="02020603050405020304" charset="0"/>
                        <a:cs typeface="Times New Roman" panose="02020603050405020304" charset="0"/>
                      </a:endParaRPr>
                    </a:p>
                  </a:txBody>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25550" y="388518"/>
            <a:ext cx="14370193" cy="1000125"/>
          </a:xfrm>
          <a:prstGeom prst="rect">
            <a:avLst/>
          </a:prstGeom>
        </p:spPr>
        <p:txBody>
          <a:bodyPr lIns="0" tIns="0" rIns="0" bIns="0" rtlCol="0" anchor="t">
            <a:spAutoFit/>
          </a:bodyPr>
          <a:lstStyle/>
          <a:p>
            <a:pPr algn="l"/>
            <a:r>
              <a:rPr lang="en-US" sz="6500" b="1">
                <a:solidFill>
                  <a:srgbClr val="0A0B09"/>
                </a:solidFill>
                <a:latin typeface="Times New Roman" panose="02020603050405020304" charset="0"/>
                <a:cs typeface="Times New Roman" panose="02020603050405020304" charset="0"/>
              </a:rPr>
              <a:t>Heart Disease Dataset</a:t>
            </a:r>
            <a:endParaRPr lang="en-US" sz="6500" b="1">
              <a:solidFill>
                <a:srgbClr val="0A0B09"/>
              </a:solidFill>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2"/>
          <a:stretch>
            <a:fillRect/>
          </a:stretch>
        </p:blipFill>
        <p:spPr>
          <a:xfrm>
            <a:off x="2139950" y="2143760"/>
            <a:ext cx="14008100" cy="65309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25550" y="388518"/>
            <a:ext cx="14370193" cy="1000274"/>
          </a:xfrm>
          <a:prstGeom prst="rect">
            <a:avLst/>
          </a:prstGeom>
        </p:spPr>
        <p:txBody>
          <a:bodyPr lIns="0" tIns="0" rIns="0" bIns="0" rtlCol="0" anchor="t">
            <a:spAutoFit/>
          </a:bodyPr>
          <a:lstStyle/>
          <a:p>
            <a:pPr algn="l"/>
            <a:r>
              <a:rPr lang="en-US" sz="6500" b="1">
                <a:solidFill>
                  <a:srgbClr val="0A0B09"/>
                </a:solidFill>
                <a:latin typeface="Times New Roman" panose="02020603050405020304" charset="0"/>
                <a:cs typeface="Times New Roman" panose="02020603050405020304" charset="0"/>
              </a:rPr>
              <a:t>Heart Disease Dataset</a:t>
            </a:r>
            <a:endParaRPr lang="en-US" sz="6500" b="1">
              <a:solidFill>
                <a:srgbClr val="0A0B09"/>
              </a:solidFill>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2"/>
          <a:stretch>
            <a:fillRect/>
          </a:stretch>
        </p:blipFill>
        <p:spPr>
          <a:xfrm>
            <a:off x="152400" y="6362700"/>
            <a:ext cx="17628870" cy="3444240"/>
          </a:xfrm>
          <a:prstGeom prst="rect">
            <a:avLst/>
          </a:prstGeom>
        </p:spPr>
      </p:pic>
      <p:pic>
        <p:nvPicPr>
          <p:cNvPr id="7" name="Picture 6"/>
          <p:cNvPicPr>
            <a:picLocks noChangeAspect="1"/>
          </p:cNvPicPr>
          <p:nvPr/>
        </p:nvPicPr>
        <p:blipFill>
          <a:blip r:embed="rId3"/>
          <a:stretch>
            <a:fillRect/>
          </a:stretch>
        </p:blipFill>
        <p:spPr>
          <a:xfrm>
            <a:off x="812165" y="1834515"/>
            <a:ext cx="16688435" cy="447294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25550" y="388518"/>
            <a:ext cx="14370193" cy="1000274"/>
          </a:xfrm>
          <a:prstGeom prst="rect">
            <a:avLst/>
          </a:prstGeom>
        </p:spPr>
        <p:txBody>
          <a:bodyPr lIns="0" tIns="0" rIns="0" bIns="0" rtlCol="0" anchor="t">
            <a:spAutoFit/>
          </a:bodyPr>
          <a:lstStyle/>
          <a:p>
            <a:pPr algn="l"/>
            <a:r>
              <a:rPr lang="en-US" sz="6500" b="1">
                <a:solidFill>
                  <a:srgbClr val="0A0B09"/>
                </a:solidFill>
                <a:latin typeface="Times New Roman" panose="02020603050405020304" charset="0"/>
                <a:cs typeface="Times New Roman" panose="02020603050405020304" charset="0"/>
              </a:rPr>
              <a:t>Heart Disease Dataset</a:t>
            </a:r>
            <a:endParaRPr lang="en-US" sz="6500" b="1">
              <a:solidFill>
                <a:srgbClr val="0A0B09"/>
              </a:solidFill>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2"/>
          <a:stretch>
            <a:fillRect/>
          </a:stretch>
        </p:blipFill>
        <p:spPr>
          <a:xfrm>
            <a:off x="609600" y="6307455"/>
            <a:ext cx="17093565" cy="3486785"/>
          </a:xfrm>
          <a:prstGeom prst="rect">
            <a:avLst/>
          </a:prstGeom>
        </p:spPr>
      </p:pic>
      <p:pic>
        <p:nvPicPr>
          <p:cNvPr id="6" name="Picture 5"/>
          <p:cNvPicPr>
            <a:picLocks noChangeAspect="1"/>
          </p:cNvPicPr>
          <p:nvPr/>
        </p:nvPicPr>
        <p:blipFill>
          <a:blip r:embed="rId3"/>
          <a:stretch>
            <a:fillRect/>
          </a:stretch>
        </p:blipFill>
        <p:spPr>
          <a:xfrm>
            <a:off x="812165" y="1834515"/>
            <a:ext cx="16688435" cy="44729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25550" y="388518"/>
            <a:ext cx="14370193" cy="1000274"/>
          </a:xfrm>
          <a:prstGeom prst="rect">
            <a:avLst/>
          </a:prstGeom>
        </p:spPr>
        <p:txBody>
          <a:bodyPr lIns="0" tIns="0" rIns="0" bIns="0" rtlCol="0" anchor="t">
            <a:spAutoFit/>
          </a:bodyPr>
          <a:lstStyle/>
          <a:p>
            <a:pPr algn="l"/>
            <a:r>
              <a:rPr lang="en-US" sz="6500" b="1">
                <a:solidFill>
                  <a:srgbClr val="0A0B09"/>
                </a:solidFill>
                <a:latin typeface="Times New Roman" panose="02020603050405020304" charset="0"/>
                <a:cs typeface="Times New Roman" panose="02020603050405020304" charset="0"/>
              </a:rPr>
              <a:t>Heart Disease Dataset</a:t>
            </a:r>
            <a:endParaRPr lang="en-US" sz="6500" b="1">
              <a:solidFill>
                <a:srgbClr val="0A0B09"/>
              </a:solidFill>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2"/>
          <a:stretch>
            <a:fillRect/>
          </a:stretch>
        </p:blipFill>
        <p:spPr>
          <a:xfrm>
            <a:off x="2133600" y="6057900"/>
            <a:ext cx="4478655" cy="3894455"/>
          </a:xfrm>
          <a:prstGeom prst="rect">
            <a:avLst/>
          </a:prstGeom>
        </p:spPr>
      </p:pic>
      <p:pic>
        <p:nvPicPr>
          <p:cNvPr id="7" name="Picture 6"/>
          <p:cNvPicPr>
            <a:picLocks noChangeAspect="1"/>
          </p:cNvPicPr>
          <p:nvPr/>
        </p:nvPicPr>
        <p:blipFill>
          <a:blip r:embed="rId3"/>
          <a:stretch>
            <a:fillRect/>
          </a:stretch>
        </p:blipFill>
        <p:spPr>
          <a:xfrm>
            <a:off x="7010400" y="6077585"/>
            <a:ext cx="9686925" cy="3784600"/>
          </a:xfrm>
          <a:prstGeom prst="rect">
            <a:avLst/>
          </a:prstGeom>
        </p:spPr>
      </p:pic>
      <p:pic>
        <p:nvPicPr>
          <p:cNvPr id="6" name="Picture 5"/>
          <p:cNvPicPr>
            <a:picLocks noChangeAspect="1"/>
          </p:cNvPicPr>
          <p:nvPr/>
        </p:nvPicPr>
        <p:blipFill>
          <a:blip r:embed="rId4"/>
          <a:stretch>
            <a:fillRect/>
          </a:stretch>
        </p:blipFill>
        <p:spPr>
          <a:xfrm>
            <a:off x="812165" y="1834515"/>
            <a:ext cx="16688435" cy="44729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25550" y="388518"/>
            <a:ext cx="14370193" cy="1000274"/>
          </a:xfrm>
          <a:prstGeom prst="rect">
            <a:avLst/>
          </a:prstGeom>
        </p:spPr>
        <p:txBody>
          <a:bodyPr lIns="0" tIns="0" rIns="0" bIns="0" rtlCol="0" anchor="t">
            <a:spAutoFit/>
          </a:bodyPr>
          <a:lstStyle/>
          <a:p>
            <a:pPr algn="l"/>
            <a:r>
              <a:rPr lang="en-US" sz="6500" b="1">
                <a:solidFill>
                  <a:srgbClr val="0A0B09"/>
                </a:solidFill>
                <a:latin typeface="Times New Roman" panose="02020603050405020304" charset="0"/>
                <a:cs typeface="Times New Roman" panose="02020603050405020304" charset="0"/>
              </a:rPr>
              <a:t>Heart Disease Dataset</a:t>
            </a:r>
            <a:endParaRPr lang="en-US" sz="6500" b="1">
              <a:solidFill>
                <a:srgbClr val="0A0B09"/>
              </a:solidFill>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2"/>
          <a:stretch>
            <a:fillRect/>
          </a:stretch>
        </p:blipFill>
        <p:spPr>
          <a:xfrm>
            <a:off x="533400" y="6438900"/>
            <a:ext cx="8465820" cy="3467735"/>
          </a:xfrm>
          <a:prstGeom prst="rect">
            <a:avLst/>
          </a:prstGeom>
        </p:spPr>
      </p:pic>
      <p:pic>
        <p:nvPicPr>
          <p:cNvPr id="6" name="Picture 5"/>
          <p:cNvPicPr>
            <a:picLocks noChangeAspect="1"/>
          </p:cNvPicPr>
          <p:nvPr/>
        </p:nvPicPr>
        <p:blipFill>
          <a:blip r:embed="rId3"/>
          <a:stretch>
            <a:fillRect/>
          </a:stretch>
        </p:blipFill>
        <p:spPr>
          <a:xfrm>
            <a:off x="9067800" y="6362700"/>
            <a:ext cx="8463915" cy="3264535"/>
          </a:xfrm>
          <a:prstGeom prst="rect">
            <a:avLst/>
          </a:prstGeom>
        </p:spPr>
      </p:pic>
      <p:pic>
        <p:nvPicPr>
          <p:cNvPr id="7" name="Picture 6"/>
          <p:cNvPicPr>
            <a:picLocks noChangeAspect="1"/>
          </p:cNvPicPr>
          <p:nvPr/>
        </p:nvPicPr>
        <p:blipFill>
          <a:blip r:embed="rId4"/>
          <a:stretch>
            <a:fillRect/>
          </a:stretch>
        </p:blipFill>
        <p:spPr>
          <a:xfrm>
            <a:off x="812165" y="1834515"/>
            <a:ext cx="16688435" cy="44729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25550" y="388518"/>
            <a:ext cx="14370193" cy="1000125"/>
          </a:xfrm>
          <a:prstGeom prst="rect">
            <a:avLst/>
          </a:prstGeom>
        </p:spPr>
        <p:txBody>
          <a:bodyPr lIns="0" tIns="0" rIns="0" bIns="0" rtlCol="0" anchor="t">
            <a:spAutoFit/>
          </a:bodyPr>
          <a:lstStyle/>
          <a:p>
            <a:pPr algn="l"/>
            <a:r>
              <a:rPr lang="en-US" sz="6500" b="1">
                <a:solidFill>
                  <a:srgbClr val="0A0B09"/>
                </a:solidFill>
                <a:latin typeface="Times New Roman" panose="02020603050405020304" charset="0"/>
                <a:cs typeface="Times New Roman" panose="02020603050405020304" charset="0"/>
              </a:rPr>
              <a:t>Heart Disease Dataset</a:t>
            </a:r>
            <a:endParaRPr lang="en-US" sz="6500" b="1">
              <a:solidFill>
                <a:srgbClr val="0A0B09"/>
              </a:solidFill>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2"/>
          <a:stretch>
            <a:fillRect/>
          </a:stretch>
        </p:blipFill>
        <p:spPr>
          <a:xfrm>
            <a:off x="1476397" y="2247900"/>
            <a:ext cx="15335206" cy="7086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3624685" y="363118"/>
            <a:ext cx="14370193" cy="1000125"/>
          </a:xfrm>
          <a:prstGeom prst="rect">
            <a:avLst/>
          </a:prstGeom>
        </p:spPr>
        <p:txBody>
          <a:bodyPr lIns="0" tIns="0" rIns="0" bIns="0" rtlCol="0" anchor="t">
            <a:spAutoFit/>
          </a:bodyPr>
          <a:lstStyle/>
          <a:p>
            <a:pPr algn="l"/>
            <a:r>
              <a:rPr lang="vi-VN" altLang="en-US" sz="6500" b="1" i="0">
                <a:solidFill>
                  <a:srgbClr val="0A0B09"/>
                </a:solidFill>
                <a:effectLst/>
                <a:latin typeface="Times New Roman" panose="02020603050405020304" charset="0"/>
                <a:cs typeface="Times New Roman" panose="02020603050405020304" charset="0"/>
              </a:rPr>
              <a:t>Giới thiệu thuật toán</a:t>
            </a:r>
            <a:r>
              <a:rPr lang="en-US" sz="6500" b="1" i="0">
                <a:solidFill>
                  <a:srgbClr val="0A0B09"/>
                </a:solidFill>
                <a:effectLst/>
                <a:latin typeface="Times New Roman" panose="02020603050405020304" charset="0"/>
                <a:cs typeface="Times New Roman" panose="02020603050405020304" charset="0"/>
              </a:rPr>
              <a:t>?</a:t>
            </a:r>
            <a:endParaRPr lang="en-US" sz="7200">
              <a:solidFill>
                <a:srgbClr val="000000"/>
              </a:solidFill>
              <a:latin typeface="Canva Sans Bold" panose="020B0803030501040103"/>
            </a:endParaRPr>
          </a:p>
        </p:txBody>
      </p:sp>
      <p:sp>
        <p:nvSpPr>
          <p:cNvPr id="5" name="TextBox 4"/>
          <p:cNvSpPr txBox="1"/>
          <p:nvPr/>
        </p:nvSpPr>
        <p:spPr>
          <a:xfrm>
            <a:off x="8839200" y="2247900"/>
            <a:ext cx="8727841" cy="6739255"/>
          </a:xfrm>
          <a:prstGeom prst="rect">
            <a:avLst/>
          </a:prstGeom>
          <a:noFill/>
        </p:spPr>
        <p:txBody>
          <a:bodyPr wrap="square">
            <a:spAutoFit/>
          </a:bodyPr>
          <a:lstStyle/>
          <a:p>
            <a:pPr algn="just">
              <a:lnSpc>
                <a:spcPct val="150000"/>
              </a:lnSpc>
            </a:pPr>
            <a:r>
              <a:rPr lang="en-US" sz="3200">
                <a:latin typeface="Times New Roman" panose="02020603050405020304" charset="0"/>
                <a:cs typeface="Times New Roman" panose="02020603050405020304" charset="0"/>
              </a:rPr>
              <a:t>Random forest là một kỹ thuật học máy giám sát được sử dụng để giải quyết các vấn đề về hồi quy và phân loại. Thay vì xây dựng một cây quyết định (decision tree) và sử dụng nó để đưa ra dự đoán, chúng ta xây dựng nhiều cây với những khác biệt nhỏ và kết hợp các dự đoán của chúng.</a:t>
            </a:r>
            <a:endParaRPr lang="en-US" sz="3200">
              <a:latin typeface="Times New Roman" panose="02020603050405020304" charset="0"/>
              <a:cs typeface="Times New Roman" panose="02020603050405020304" charset="0"/>
            </a:endParaRPr>
          </a:p>
          <a:p>
            <a:pPr algn="just">
              <a:lnSpc>
                <a:spcPct val="150000"/>
              </a:lnSpc>
            </a:pPr>
            <a:r>
              <a:rPr lang="en-US" sz="3200">
                <a:latin typeface="Times New Roman" panose="02020603050405020304" charset="0"/>
                <a:cs typeface="Times New Roman" panose="02020603050405020304" charset="0"/>
              </a:rPr>
              <a:t>Mô hình dự đoán bằng cách lấy trung bình hoặc trung vị của kết quả đầu ra từ các cây khác nhau. Tăng số lượng cây sẽ tăng độ chính xác của kết quả.</a:t>
            </a:r>
            <a:endParaRPr lang="en-US" sz="3200">
              <a:latin typeface="Times New Roman" panose="02020603050405020304" charset="0"/>
              <a:cs typeface="Times New Roman" panose="02020603050405020304" charset="0"/>
            </a:endParaRPr>
          </a:p>
        </p:txBody>
      </p:sp>
      <p:pic>
        <p:nvPicPr>
          <p:cNvPr id="10" name="Picture 9"/>
          <p:cNvPicPr>
            <a:picLocks noChangeAspect="1"/>
          </p:cNvPicPr>
          <p:nvPr/>
        </p:nvPicPr>
        <p:blipFill>
          <a:blip r:embed="rId2"/>
          <a:stretch>
            <a:fillRect/>
          </a:stretch>
        </p:blipFill>
        <p:spPr>
          <a:xfrm>
            <a:off x="304800" y="3314700"/>
            <a:ext cx="8175116" cy="48006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2925550" y="388518"/>
            <a:ext cx="14370193" cy="1000274"/>
          </a:xfrm>
          <a:prstGeom prst="rect">
            <a:avLst/>
          </a:prstGeom>
        </p:spPr>
        <p:txBody>
          <a:bodyPr lIns="0" tIns="0" rIns="0" bIns="0" rtlCol="0" anchor="t">
            <a:spAutoFit/>
          </a:bodyPr>
          <a:lstStyle/>
          <a:p>
            <a:pPr algn="l"/>
            <a:r>
              <a:rPr lang="en-US" sz="6500" b="1">
                <a:solidFill>
                  <a:srgbClr val="0A0B09"/>
                </a:solidFill>
                <a:latin typeface="Times New Roman" panose="02020603050405020304" charset="0"/>
                <a:cs typeface="Times New Roman" panose="02020603050405020304" charset="0"/>
              </a:rPr>
              <a:t>Heart Disease Dataset</a:t>
            </a:r>
            <a:endParaRPr lang="en-US" sz="6500" b="1">
              <a:solidFill>
                <a:srgbClr val="0A0B09"/>
              </a:solidFill>
              <a:latin typeface="Times New Roman" panose="02020603050405020304" charset="0"/>
              <a:cs typeface="Times New Roman" panose="02020603050405020304" charset="0"/>
            </a:endParaRPr>
          </a:p>
        </p:txBody>
      </p:sp>
      <p:pic>
        <p:nvPicPr>
          <p:cNvPr id="8" name="Picture 7"/>
          <p:cNvPicPr>
            <a:picLocks noChangeAspect="1"/>
          </p:cNvPicPr>
          <p:nvPr/>
        </p:nvPicPr>
        <p:blipFill>
          <a:blip r:embed="rId2"/>
          <a:stretch>
            <a:fillRect/>
          </a:stretch>
        </p:blipFill>
        <p:spPr>
          <a:xfrm>
            <a:off x="2438400" y="2107096"/>
            <a:ext cx="7544014" cy="7239000"/>
          </a:xfrm>
          <a:prstGeom prst="rect">
            <a:avLst/>
          </a:prstGeom>
        </p:spPr>
      </p:pic>
      <p:pic>
        <p:nvPicPr>
          <p:cNvPr id="10" name="Picture 9"/>
          <p:cNvPicPr>
            <a:picLocks noChangeAspect="1"/>
          </p:cNvPicPr>
          <p:nvPr/>
        </p:nvPicPr>
        <p:blipFill>
          <a:blip r:embed="rId3"/>
          <a:stretch>
            <a:fillRect/>
          </a:stretch>
        </p:blipFill>
        <p:spPr>
          <a:xfrm>
            <a:off x="10896600" y="2107096"/>
            <a:ext cx="3990173" cy="72390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3773910" y="363118"/>
            <a:ext cx="14370193" cy="1000125"/>
          </a:xfrm>
          <a:prstGeom prst="rect">
            <a:avLst/>
          </a:prstGeom>
        </p:spPr>
        <p:txBody>
          <a:bodyPr lIns="0" tIns="0" rIns="0" bIns="0" rtlCol="0" anchor="t">
            <a:spAutoFit/>
          </a:bodyPr>
          <a:lstStyle/>
          <a:p>
            <a:pPr algn="l"/>
            <a:r>
              <a:rPr lang="vi-VN" altLang="en-US" sz="6500" b="1">
                <a:solidFill>
                  <a:srgbClr val="0A0B09"/>
                </a:solidFill>
                <a:latin typeface="Times New Roman" panose="02020603050405020304" charset="0"/>
                <a:cs typeface="Times New Roman" panose="02020603050405020304" charset="0"/>
              </a:rPr>
              <a:t>Preprocessing</a:t>
            </a:r>
            <a:r>
              <a:rPr lang="en-US" sz="6500" b="1">
                <a:solidFill>
                  <a:srgbClr val="0A0B09"/>
                </a:solidFill>
                <a:latin typeface="Times New Roman" panose="02020603050405020304" charset="0"/>
                <a:cs typeface="Times New Roman" panose="02020603050405020304" charset="0"/>
              </a:rPr>
              <a:t>?</a:t>
            </a:r>
            <a:endParaRPr lang="en-US" sz="6500" b="1">
              <a:solidFill>
                <a:srgbClr val="0A0B09"/>
              </a:solidFill>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2"/>
          <a:stretch>
            <a:fillRect/>
          </a:stretch>
        </p:blipFill>
        <p:spPr>
          <a:xfrm>
            <a:off x="3200400" y="1476221"/>
            <a:ext cx="12942666" cy="3315432"/>
          </a:xfrm>
          <a:prstGeom prst="rect">
            <a:avLst/>
          </a:prstGeom>
        </p:spPr>
      </p:pic>
      <p:sp>
        <p:nvSpPr>
          <p:cNvPr id="9" name="TextBox 8"/>
          <p:cNvSpPr txBox="1"/>
          <p:nvPr/>
        </p:nvSpPr>
        <p:spPr>
          <a:xfrm>
            <a:off x="1676400" y="9159012"/>
            <a:ext cx="9144000" cy="769441"/>
          </a:xfrm>
          <a:prstGeom prst="rect">
            <a:avLst/>
          </a:prstGeom>
          <a:noFill/>
        </p:spPr>
        <p:txBody>
          <a:bodyPr wrap="square">
            <a:spAutoFit/>
          </a:bodyPr>
          <a:lstStyle/>
          <a:p>
            <a:r>
              <a:rPr lang="en-US" sz="4400" b="1" i="0">
                <a:effectLst/>
                <a:latin typeface="Times New Roman" panose="02020603050405020304" charset="0"/>
                <a:cs typeface="Times New Roman" panose="02020603050405020304" charset="0"/>
              </a:rPr>
              <a:t>Thay thế NaN bằng giá trị trung bình</a:t>
            </a:r>
            <a:endParaRPr lang="en-US" sz="4400">
              <a:latin typeface="Times New Roman" panose="02020603050405020304" charset="0"/>
              <a:cs typeface="Times New Roman" panose="02020603050405020304" charset="0"/>
            </a:endParaRPr>
          </a:p>
        </p:txBody>
      </p:sp>
      <p:pic>
        <p:nvPicPr>
          <p:cNvPr id="11" name="Picture 10"/>
          <p:cNvPicPr>
            <a:picLocks noChangeAspect="1"/>
          </p:cNvPicPr>
          <p:nvPr/>
        </p:nvPicPr>
        <p:blipFill>
          <a:blip r:embed="rId3"/>
          <a:stretch>
            <a:fillRect/>
          </a:stretch>
        </p:blipFill>
        <p:spPr>
          <a:xfrm>
            <a:off x="1752600" y="4791653"/>
            <a:ext cx="15496266" cy="4144883"/>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3773909" y="404728"/>
            <a:ext cx="14370193" cy="1000125"/>
          </a:xfrm>
          <a:prstGeom prst="rect">
            <a:avLst/>
          </a:prstGeom>
        </p:spPr>
        <p:txBody>
          <a:bodyPr lIns="0" tIns="0" rIns="0" bIns="0" rtlCol="0" anchor="t">
            <a:spAutoFit/>
          </a:bodyPr>
          <a:lstStyle/>
          <a:p>
            <a:pPr algn="l"/>
            <a:r>
              <a:rPr lang="vi-VN" altLang="en-US" sz="6500" b="1">
                <a:solidFill>
                  <a:srgbClr val="0A0B09"/>
                </a:solidFill>
                <a:latin typeface="Times New Roman" panose="02020603050405020304" charset="0"/>
                <a:cs typeface="Times New Roman" panose="02020603050405020304" charset="0"/>
              </a:rPr>
              <a:t>Preprocessing</a:t>
            </a:r>
            <a:r>
              <a:rPr lang="en-US" sz="6500" b="1">
                <a:solidFill>
                  <a:srgbClr val="0A0B09"/>
                </a:solidFill>
                <a:latin typeface="Times New Roman" panose="02020603050405020304" charset="0"/>
                <a:cs typeface="Times New Roman" panose="02020603050405020304" charset="0"/>
              </a:rPr>
              <a:t>?</a:t>
            </a:r>
            <a:endParaRPr lang="en-US" sz="6500" b="1">
              <a:solidFill>
                <a:srgbClr val="0A0B09"/>
              </a:solidFill>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2"/>
          <a:stretch>
            <a:fillRect/>
          </a:stretch>
        </p:blipFill>
        <p:spPr>
          <a:xfrm>
            <a:off x="3276600" y="1476221"/>
            <a:ext cx="12942666" cy="3315432"/>
          </a:xfrm>
          <a:prstGeom prst="rect">
            <a:avLst/>
          </a:prstGeom>
        </p:spPr>
      </p:pic>
      <p:sp>
        <p:nvSpPr>
          <p:cNvPr id="9" name="TextBox 8"/>
          <p:cNvSpPr txBox="1"/>
          <p:nvPr/>
        </p:nvSpPr>
        <p:spPr>
          <a:xfrm>
            <a:off x="2358887" y="9169421"/>
            <a:ext cx="9144000" cy="769441"/>
          </a:xfrm>
          <a:prstGeom prst="rect">
            <a:avLst/>
          </a:prstGeom>
          <a:noFill/>
        </p:spPr>
        <p:txBody>
          <a:bodyPr wrap="square">
            <a:spAutoFit/>
          </a:bodyPr>
          <a:lstStyle/>
          <a:p>
            <a:r>
              <a:rPr lang="en-US" sz="4400" b="1" i="0">
                <a:effectLst/>
                <a:latin typeface="Times New Roman" panose="02020603050405020304" charset="0"/>
                <a:cs typeface="Times New Roman" panose="02020603050405020304" charset="0"/>
              </a:rPr>
              <a:t>Xóa các dòng chứa giá trị NaN</a:t>
            </a:r>
            <a:endParaRPr lang="en-US" sz="4400">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3"/>
          <a:stretch>
            <a:fillRect/>
          </a:stretch>
        </p:blipFill>
        <p:spPr>
          <a:xfrm>
            <a:off x="2362200" y="4855173"/>
            <a:ext cx="14120483" cy="4250728"/>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3773909" y="404728"/>
            <a:ext cx="14370193" cy="1000125"/>
          </a:xfrm>
          <a:prstGeom prst="rect">
            <a:avLst/>
          </a:prstGeom>
        </p:spPr>
        <p:txBody>
          <a:bodyPr lIns="0" tIns="0" rIns="0" bIns="0" rtlCol="0" anchor="t">
            <a:spAutoFit/>
          </a:bodyPr>
          <a:lstStyle/>
          <a:p>
            <a:pPr algn="l"/>
            <a:r>
              <a:rPr lang="vi-VN" altLang="en-US" sz="6500" b="1">
                <a:solidFill>
                  <a:srgbClr val="0A0B09"/>
                </a:solidFill>
                <a:latin typeface="Times New Roman" panose="02020603050405020304" charset="0"/>
                <a:cs typeface="Times New Roman" panose="02020603050405020304" charset="0"/>
              </a:rPr>
              <a:t>Preprocessing</a:t>
            </a:r>
            <a:r>
              <a:rPr lang="en-US" sz="6500" b="1">
                <a:solidFill>
                  <a:srgbClr val="0A0B09"/>
                </a:solidFill>
                <a:latin typeface="Times New Roman" panose="02020603050405020304" charset="0"/>
                <a:cs typeface="Times New Roman" panose="02020603050405020304" charset="0"/>
              </a:rPr>
              <a:t>?</a:t>
            </a:r>
            <a:endParaRPr lang="en-US" sz="6500" b="1">
              <a:solidFill>
                <a:srgbClr val="0A0B09"/>
              </a:solidFill>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2"/>
          <a:stretch>
            <a:fillRect/>
          </a:stretch>
        </p:blipFill>
        <p:spPr>
          <a:xfrm>
            <a:off x="3276600" y="1476221"/>
            <a:ext cx="12942666" cy="3315432"/>
          </a:xfrm>
          <a:prstGeom prst="rect">
            <a:avLst/>
          </a:prstGeom>
        </p:spPr>
      </p:pic>
      <p:sp>
        <p:nvSpPr>
          <p:cNvPr id="9" name="TextBox 8"/>
          <p:cNvSpPr txBox="1"/>
          <p:nvPr/>
        </p:nvSpPr>
        <p:spPr>
          <a:xfrm>
            <a:off x="2358886" y="9169421"/>
            <a:ext cx="11204713" cy="769441"/>
          </a:xfrm>
          <a:prstGeom prst="rect">
            <a:avLst/>
          </a:prstGeom>
          <a:noFill/>
        </p:spPr>
        <p:txBody>
          <a:bodyPr wrap="square">
            <a:spAutoFit/>
          </a:bodyPr>
          <a:lstStyle/>
          <a:p>
            <a:r>
              <a:rPr lang="en-US" sz="4400" b="1" i="0">
                <a:effectLst/>
                <a:latin typeface="Times New Roman" panose="02020603050405020304" charset="0"/>
                <a:cs typeface="Times New Roman" panose="02020603050405020304" charset="0"/>
              </a:rPr>
              <a:t>Thay thế NaN bằng giá trị cố định (ví dụ: 0)</a:t>
            </a:r>
            <a:endParaRPr lang="en-US" sz="4400">
              <a:latin typeface="Times New Roman" panose="02020603050405020304" charset="0"/>
              <a:cs typeface="Times New Roman" panose="02020603050405020304" charset="0"/>
            </a:endParaRPr>
          </a:p>
        </p:txBody>
      </p:sp>
      <p:pic>
        <p:nvPicPr>
          <p:cNvPr id="7" name="Picture 6"/>
          <p:cNvPicPr>
            <a:picLocks noChangeAspect="1"/>
          </p:cNvPicPr>
          <p:nvPr/>
        </p:nvPicPr>
        <p:blipFill>
          <a:blip r:embed="rId3"/>
          <a:stretch>
            <a:fillRect/>
          </a:stretch>
        </p:blipFill>
        <p:spPr>
          <a:xfrm>
            <a:off x="1600200" y="4791653"/>
            <a:ext cx="15697200" cy="4306400"/>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3" name="TextBox 3"/>
          <p:cNvSpPr txBox="1"/>
          <p:nvPr/>
        </p:nvSpPr>
        <p:spPr>
          <a:xfrm>
            <a:off x="3773910" y="363118"/>
            <a:ext cx="14370193" cy="1000125"/>
          </a:xfrm>
          <a:prstGeom prst="rect">
            <a:avLst/>
          </a:prstGeom>
        </p:spPr>
        <p:txBody>
          <a:bodyPr lIns="0" tIns="0" rIns="0" bIns="0" rtlCol="0" anchor="t">
            <a:spAutoFit/>
          </a:bodyPr>
          <a:lstStyle/>
          <a:p>
            <a:pPr algn="l"/>
            <a:r>
              <a:rPr lang="vi-VN" altLang="en-US" sz="6500" b="1">
                <a:solidFill>
                  <a:srgbClr val="0A0B09"/>
                </a:solidFill>
                <a:latin typeface="Times New Roman" panose="02020603050405020304" charset="0"/>
                <a:cs typeface="Times New Roman" panose="02020603050405020304" charset="0"/>
              </a:rPr>
              <a:t>Preprocessing</a:t>
            </a:r>
            <a:r>
              <a:rPr lang="en-US" sz="6500" b="1">
                <a:solidFill>
                  <a:srgbClr val="0A0B09"/>
                </a:solidFill>
                <a:latin typeface="Times New Roman" panose="02020603050405020304" charset="0"/>
                <a:cs typeface="Times New Roman" panose="02020603050405020304" charset="0"/>
              </a:rPr>
              <a:t>?</a:t>
            </a:r>
            <a:endParaRPr lang="en-US" sz="6500" b="1">
              <a:solidFill>
                <a:srgbClr val="0A0B09"/>
              </a:solidFill>
              <a:latin typeface="Times New Roman" panose="02020603050405020304" charset="0"/>
              <a:cs typeface="Times New Roman" panose="02020603050405020304" charset="0"/>
            </a:endParaRPr>
          </a:p>
        </p:txBody>
      </p:sp>
      <p:sp>
        <p:nvSpPr>
          <p:cNvPr id="8" name="TextBox 7"/>
          <p:cNvSpPr txBox="1"/>
          <p:nvPr/>
        </p:nvSpPr>
        <p:spPr>
          <a:xfrm>
            <a:off x="808702" y="6134100"/>
            <a:ext cx="15240000" cy="3539430"/>
          </a:xfrm>
          <a:prstGeom prst="rect">
            <a:avLst/>
          </a:prstGeom>
          <a:noFill/>
        </p:spPr>
        <p:txBody>
          <a:bodyPr wrap="square">
            <a:spAutoFit/>
          </a:bodyPr>
          <a:lstStyle/>
          <a:p>
            <a:pPr algn="l"/>
            <a:endParaRPr lang="vi-VN" altLang="en-US" sz="2800" b="0" i="0">
              <a:solidFill>
                <a:srgbClr val="222222"/>
              </a:solidFill>
              <a:effectLst/>
              <a:latin typeface="Times New Roman" panose="02020603050405020304" charset="0"/>
              <a:cs typeface="Times New Roman" panose="02020603050405020304" charset="0"/>
            </a:endParaRPr>
          </a:p>
          <a:p>
            <a:pPr indent="0" algn="l">
              <a:buNone/>
            </a:pPr>
            <a:r>
              <a:rPr lang="vi-VN" altLang="en-US" sz="2800" b="0" i="0">
                <a:solidFill>
                  <a:srgbClr val="222222"/>
                </a:solidFill>
                <a:effectLst/>
                <a:latin typeface="Times New Roman" panose="02020603050405020304" charset="0"/>
                <a:cs typeface="Times New Roman" panose="02020603050405020304" charset="0"/>
              </a:rPr>
              <a:t>Xử lý dữ liệu object:</a:t>
            </a:r>
            <a:endParaRPr lang="vi-VN" altLang="en-US" sz="2800" b="0" i="0">
              <a:solidFill>
                <a:srgbClr val="222222"/>
              </a:solidFill>
              <a:effectLst/>
              <a:latin typeface="Times New Roman" panose="02020603050405020304" charset="0"/>
              <a:cs typeface="Times New Roman" panose="02020603050405020304" charset="0"/>
            </a:endParaRPr>
          </a:p>
          <a:p>
            <a:pPr indent="0" algn="l">
              <a:buNone/>
            </a:pPr>
            <a:r>
              <a:rPr lang="vi-VN" altLang="en-US" sz="2800" b="0" i="0">
                <a:solidFill>
                  <a:srgbClr val="222222"/>
                </a:solidFill>
                <a:effectLst/>
                <a:latin typeface="Times New Roman" panose="02020603050405020304" charset="0"/>
                <a:cs typeface="Times New Roman" panose="02020603050405020304" charset="0"/>
              </a:rPr>
              <a:t>	Chuyển dữ liệu object về dữ liệu số cho mô hình tính toán.</a:t>
            </a:r>
            <a:endParaRPr lang="vi-VN" altLang="en-US" sz="2800" b="0" i="0">
              <a:solidFill>
                <a:srgbClr val="222222"/>
              </a:solidFill>
              <a:effectLst/>
              <a:latin typeface="Times New Roman" panose="02020603050405020304" charset="0"/>
              <a:cs typeface="Times New Roman" panose="02020603050405020304" charset="0"/>
            </a:endParaRPr>
          </a:p>
          <a:p>
            <a:pPr indent="0" algn="l">
              <a:buNone/>
            </a:pPr>
            <a:r>
              <a:rPr lang="vi-VN" altLang="en-US" sz="2800" b="0" i="0">
                <a:solidFill>
                  <a:srgbClr val="222222"/>
                </a:solidFill>
                <a:effectLst/>
                <a:latin typeface="Times New Roman" panose="02020603050405020304" charset="0"/>
                <a:cs typeface="Times New Roman" panose="02020603050405020304" charset="0"/>
              </a:rPr>
              <a:t>Xử lý dữ liệu outline</a:t>
            </a:r>
            <a:endParaRPr lang="vi-VN" altLang="en-US" sz="2800" b="0" i="0">
              <a:solidFill>
                <a:srgbClr val="222222"/>
              </a:solidFill>
              <a:effectLst/>
              <a:latin typeface="Times New Roman" panose="02020603050405020304" charset="0"/>
              <a:cs typeface="Times New Roman" panose="02020603050405020304" charset="0"/>
            </a:endParaRPr>
          </a:p>
          <a:p>
            <a:pPr indent="0" algn="l">
              <a:buNone/>
            </a:pPr>
            <a:r>
              <a:rPr lang="vi-VN" altLang="en-US" sz="2800" b="0" i="0">
                <a:solidFill>
                  <a:srgbClr val="222222"/>
                </a:solidFill>
                <a:effectLst/>
                <a:latin typeface="Times New Roman" panose="02020603050405020304" charset="0"/>
                <a:cs typeface="Times New Roman" panose="02020603050405020304" charset="0"/>
              </a:rPr>
              <a:t>	Một số columns có các dữ liệu outline gây nhầm lẫn hoặc mất cân bằng nên được điều chỉnh lại.</a:t>
            </a:r>
            <a:endParaRPr lang="vi-VN" altLang="en-US" sz="2800" b="0" i="0">
              <a:solidFill>
                <a:srgbClr val="222222"/>
              </a:solidFill>
              <a:effectLst/>
              <a:latin typeface="Times New Roman" panose="02020603050405020304" charset="0"/>
              <a:cs typeface="Times New Roman" panose="02020603050405020304" charset="0"/>
            </a:endParaRPr>
          </a:p>
          <a:p>
            <a:pPr indent="0" algn="l">
              <a:buNone/>
            </a:pPr>
            <a:r>
              <a:rPr lang="vi-VN" altLang="en-US" sz="2800">
                <a:latin typeface="Times New Roman" panose="02020603050405020304" charset="0"/>
                <a:cs typeface="Times New Roman" panose="02020603050405020304" charset="0"/>
              </a:rPr>
              <a:t>Scaler dữ liệu:</a:t>
            </a:r>
            <a:endParaRPr lang="vi-VN" altLang="en-US" sz="2800">
              <a:latin typeface="Times New Roman" panose="02020603050405020304" charset="0"/>
              <a:cs typeface="Times New Roman" panose="02020603050405020304" charset="0"/>
            </a:endParaRPr>
          </a:p>
          <a:p>
            <a:pPr indent="0" algn="l">
              <a:buNone/>
            </a:pPr>
            <a:r>
              <a:rPr lang="vi-VN" altLang="en-US" sz="2800">
                <a:latin typeface="Times New Roman" panose="02020603050405020304" charset="0"/>
                <a:cs typeface="Times New Roman" panose="02020603050405020304" charset="0"/>
              </a:rPr>
              <a:t>	Dữ liệu phải được scaler để chuyển các đặc trưng về 1 thang đo phù hợp. VD: đơn vị mg có thể cao = 1000 so với các dữ liệu như tuổi, kg...</a:t>
            </a:r>
            <a:endParaRPr lang="vi-VN" altLang="en-US" sz="2800">
              <a:latin typeface="Times New Roman" panose="02020603050405020304" charset="0"/>
              <a:cs typeface="Times New Roman" panose="02020603050405020304" charset="0"/>
            </a:endParaRPr>
          </a:p>
        </p:txBody>
      </p:sp>
      <p:pic>
        <p:nvPicPr>
          <p:cNvPr id="7" name="Picture 6"/>
          <p:cNvPicPr>
            <a:picLocks noChangeAspect="1"/>
          </p:cNvPicPr>
          <p:nvPr/>
        </p:nvPicPr>
        <p:blipFill>
          <a:blip r:embed="rId2"/>
          <a:stretch>
            <a:fillRect/>
          </a:stretch>
        </p:blipFill>
        <p:spPr>
          <a:xfrm>
            <a:off x="841832" y="2088612"/>
            <a:ext cx="15485804" cy="3657600"/>
          </a:xfrm>
          <a:prstGeom prst="rect">
            <a:avLst/>
          </a:prstGeom>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00600" y="0"/>
            <a:ext cx="8686800" cy="5372100"/>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4" name="TextBox 3"/>
          <p:cNvSpPr txBox="1"/>
          <p:nvPr/>
        </p:nvSpPr>
        <p:spPr>
          <a:xfrm>
            <a:off x="1371600" y="5981700"/>
            <a:ext cx="15697200" cy="2590453"/>
          </a:xfrm>
          <a:prstGeom prst="rect">
            <a:avLst/>
          </a:prstGeom>
        </p:spPr>
        <p:txBody>
          <a:bodyPr wrap="square" lIns="0" tIns="0" rIns="0" bIns="0" rtlCol="0" anchor="t">
            <a:spAutoFit/>
          </a:bodyPr>
          <a:lstStyle/>
          <a:p>
            <a:pPr algn="ctr">
              <a:lnSpc>
                <a:spcPts val="10080"/>
              </a:lnSpc>
            </a:pPr>
            <a:r>
              <a:rPr lang="en-US" sz="8800" b="1">
                <a:solidFill>
                  <a:srgbClr val="000000"/>
                </a:solidFill>
                <a:latin typeface="Times New Roman" panose="02020603050405020304" charset="0"/>
                <a:cs typeface="Times New Roman" panose="02020603050405020304" charset="0"/>
              </a:rPr>
              <a:t>CẢM ƠN THẦY VÀ CÁC BẠN ĐÃ LẮNG NGHE</a:t>
            </a:r>
            <a:endParaRPr lang="en-US" sz="8800" b="1">
              <a:solidFill>
                <a:srgbClr val="000000"/>
              </a:solidFill>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5" name="TextBox 4"/>
          <p:cNvSpPr txBox="1"/>
          <p:nvPr/>
        </p:nvSpPr>
        <p:spPr>
          <a:xfrm>
            <a:off x="1213485" y="2274570"/>
            <a:ext cx="16353790" cy="6000750"/>
          </a:xfrm>
          <a:prstGeom prst="rect">
            <a:avLst/>
          </a:prstGeom>
          <a:noFill/>
        </p:spPr>
        <p:txBody>
          <a:bodyPr wrap="square">
            <a:spAutoFit/>
          </a:bodyPr>
          <a:lstStyle/>
          <a:p>
            <a:pPr algn="just">
              <a:lnSpc>
                <a:spcPct val="150000"/>
              </a:lnSpc>
            </a:pPr>
            <a:r>
              <a:rPr lang="vi-VN" altLang="en-US" sz="3200">
                <a:latin typeface="Times New Roman" panose="02020603050405020304" charset="0"/>
                <a:cs typeface="Times New Roman" panose="02020603050405020304" charset="0"/>
              </a:rPr>
              <a:t>Ở</a:t>
            </a:r>
            <a:r>
              <a:rPr lang="en-US" sz="3200">
                <a:latin typeface="Times New Roman" panose="02020603050405020304" charset="0"/>
                <a:cs typeface="Times New Roman" panose="02020603050405020304" charset="0"/>
              </a:rPr>
              <a:t> thuật toán Random Forest mình sẽ xây dựng nhiều cây quyết định bằng thuật toán Decision Tree, tuy nhiên mỗi cây quyết định sẽ khác nhau (có yếu tố random). Sau đó kết quả dự đoán được tổng hợp từ các cây quyết định.</a:t>
            </a:r>
            <a:endParaRPr lang="en-US" sz="3200">
              <a:latin typeface="Times New Roman" panose="02020603050405020304" charset="0"/>
              <a:cs typeface="Times New Roman" panose="02020603050405020304" charset="0"/>
            </a:endParaRPr>
          </a:p>
          <a:p>
            <a:pPr algn="just">
              <a:lnSpc>
                <a:spcPct val="150000"/>
              </a:lnSpc>
            </a:pPr>
            <a:r>
              <a:rPr lang="en-US" sz="3200">
                <a:latin typeface="Times New Roman" panose="02020603050405020304" charset="0"/>
                <a:cs typeface="Times New Roman" panose="02020603050405020304" charset="0"/>
              </a:rPr>
              <a:t>Ý tưởng tổng hợp các cây quyết định của thuật toán Random Forest giống với ý tưởng của The Wisdom of Crowds được đề xuất bởi by James Surowiecki vào năm 2004. </a:t>
            </a:r>
            <a:endParaRPr lang="en-US" sz="3200">
              <a:latin typeface="Times New Roman" panose="02020603050405020304" charset="0"/>
              <a:cs typeface="Times New Roman" panose="02020603050405020304" charset="0"/>
            </a:endParaRPr>
          </a:p>
          <a:p>
            <a:pPr algn="just">
              <a:lnSpc>
                <a:spcPct val="150000"/>
              </a:lnSpc>
            </a:pPr>
            <a:r>
              <a:rPr lang="en-US" sz="3200">
                <a:latin typeface="Times New Roman" panose="02020603050405020304" charset="0"/>
                <a:cs typeface="Times New Roman" panose="02020603050405020304" charset="0"/>
              </a:rPr>
              <a:t>The Wisdom of Crowds</a:t>
            </a:r>
            <a:r>
              <a:rPr lang="vi-VN" altLang="en-US" sz="3200">
                <a:latin typeface="Times New Roman" panose="02020603050405020304" charset="0"/>
                <a:cs typeface="Times New Roman" panose="02020603050405020304" charset="0"/>
              </a:rPr>
              <a:t>: thông</a:t>
            </a:r>
            <a:r>
              <a:rPr lang="en-US" sz="3200">
                <a:latin typeface="Times New Roman" panose="02020603050405020304" charset="0"/>
                <a:cs typeface="Times New Roman" panose="02020603050405020304" charset="0"/>
              </a:rPr>
              <a:t>thường tổng hợp thông tin từ 1 nhóm sẽ tốt hơn từ một cá nhân. Ở thuật toán Random Forest cũng tổng hợp thông tin từ 1 nhóm các cây quyết định và kết quả cho ra tốt hơn thuật toán Decision Tree với 1 cây quyết định.</a:t>
            </a:r>
            <a:endParaRPr lang="en-US" sz="3200">
              <a:latin typeface="Times New Roman" panose="02020603050405020304" charset="0"/>
              <a:cs typeface="Times New Roman" panose="02020603050405020304" charset="0"/>
            </a:endParaRPr>
          </a:p>
        </p:txBody>
      </p:sp>
      <p:sp>
        <p:nvSpPr>
          <p:cNvPr id="4" name="TextBox 3"/>
          <p:cNvSpPr txBox="1"/>
          <p:nvPr/>
        </p:nvSpPr>
        <p:spPr>
          <a:xfrm>
            <a:off x="3624685" y="363118"/>
            <a:ext cx="14370193" cy="1000125"/>
          </a:xfrm>
          <a:prstGeom prst="rect">
            <a:avLst/>
          </a:prstGeom>
        </p:spPr>
        <p:txBody>
          <a:bodyPr lIns="0" tIns="0" rIns="0" bIns="0" rtlCol="0" anchor="t">
            <a:spAutoFit/>
          </a:bodyPr>
          <a:lstStyle/>
          <a:p>
            <a:pPr algn="l"/>
            <a:r>
              <a:rPr lang="vi-VN" altLang="en-US" sz="6500" b="1" i="0">
                <a:solidFill>
                  <a:srgbClr val="0A0B09"/>
                </a:solidFill>
                <a:effectLst/>
                <a:latin typeface="Times New Roman" panose="02020603050405020304" charset="0"/>
                <a:cs typeface="Times New Roman" panose="02020603050405020304" charset="0"/>
              </a:rPr>
              <a:t>Giới thiệu thuật toán</a:t>
            </a:r>
            <a:r>
              <a:rPr lang="en-US" sz="6500" b="1" i="0">
                <a:solidFill>
                  <a:srgbClr val="0A0B09"/>
                </a:solidFill>
                <a:effectLst/>
                <a:latin typeface="Times New Roman" panose="02020603050405020304" charset="0"/>
                <a:cs typeface="Times New Roman" panose="02020603050405020304" charset="0"/>
              </a:rPr>
              <a:t>?</a:t>
            </a:r>
            <a:endParaRPr lang="en-US" sz="7200">
              <a:solidFill>
                <a:srgbClr val="000000"/>
              </a:solidFill>
              <a:latin typeface="Canva Sans Bold" panose="020B0803030501040103"/>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5" name="TextBox 4"/>
          <p:cNvSpPr txBox="1"/>
          <p:nvPr/>
        </p:nvSpPr>
        <p:spPr>
          <a:xfrm>
            <a:off x="1213485" y="2274570"/>
            <a:ext cx="16353790" cy="3046095"/>
          </a:xfrm>
          <a:prstGeom prst="rect">
            <a:avLst/>
          </a:prstGeom>
          <a:noFill/>
        </p:spPr>
        <p:txBody>
          <a:bodyPr wrap="square">
            <a:spAutoFit/>
          </a:bodyPr>
          <a:lstStyle/>
          <a:p>
            <a:pPr algn="just">
              <a:lnSpc>
                <a:spcPct val="150000"/>
              </a:lnSpc>
            </a:pPr>
            <a:r>
              <a:rPr lang="vi-VN" altLang="en-US" sz="3200">
                <a:latin typeface="Times New Roman" panose="02020603050405020304" charset="0"/>
                <a:cs typeface="Times New Roman" panose="02020603050405020304" charset="0"/>
              </a:rPr>
              <a:t>Random forest được dùng cho các bài toán Classificationn và Regression.</a:t>
            </a:r>
            <a:endParaRPr lang="vi-VN" altLang="en-US" sz="3200">
              <a:latin typeface="Times New Roman" panose="02020603050405020304" charset="0"/>
              <a:cs typeface="Times New Roman" panose="02020603050405020304" charset="0"/>
            </a:endParaRPr>
          </a:p>
          <a:p>
            <a:pPr algn="just">
              <a:lnSpc>
                <a:spcPct val="150000"/>
              </a:lnSpc>
            </a:pPr>
            <a:r>
              <a:rPr lang="vi-VN" altLang="en-US" sz="3200">
                <a:latin typeface="Times New Roman" panose="02020603050405020304" charset="0"/>
                <a:cs typeface="Times New Roman" panose="02020603050405020304" charset="0"/>
              </a:rPr>
              <a:t>Bài toán về sức khỏe.</a:t>
            </a:r>
            <a:endParaRPr lang="vi-VN" altLang="en-US" sz="3200">
              <a:latin typeface="Times New Roman" panose="02020603050405020304" charset="0"/>
              <a:cs typeface="Times New Roman" panose="02020603050405020304" charset="0"/>
            </a:endParaRPr>
          </a:p>
          <a:p>
            <a:pPr algn="just">
              <a:lnSpc>
                <a:spcPct val="150000"/>
              </a:lnSpc>
            </a:pPr>
            <a:endParaRPr lang="vi-VN" altLang="en-US" sz="3200">
              <a:latin typeface="Times New Roman" panose="02020603050405020304" charset="0"/>
              <a:cs typeface="Times New Roman" panose="02020603050405020304" charset="0"/>
            </a:endParaRPr>
          </a:p>
          <a:p>
            <a:pPr algn="just">
              <a:lnSpc>
                <a:spcPct val="150000"/>
              </a:lnSpc>
            </a:pPr>
            <a:endParaRPr lang="vi-VN" altLang="en-US" sz="3200">
              <a:latin typeface="Times New Roman" panose="02020603050405020304" charset="0"/>
              <a:cs typeface="Times New Roman" panose="02020603050405020304" charset="0"/>
            </a:endParaRPr>
          </a:p>
        </p:txBody>
      </p:sp>
      <p:pic>
        <p:nvPicPr>
          <p:cNvPr id="7" name="Picture 6"/>
          <p:cNvPicPr>
            <a:picLocks noChangeAspect="1"/>
          </p:cNvPicPr>
          <p:nvPr/>
        </p:nvPicPr>
        <p:blipFill>
          <a:blip r:embed="rId2"/>
          <a:stretch>
            <a:fillRect/>
          </a:stretch>
        </p:blipFill>
        <p:spPr>
          <a:xfrm>
            <a:off x="2809875" y="4284345"/>
            <a:ext cx="12668885" cy="4669155"/>
          </a:xfrm>
          <a:prstGeom prst="rect">
            <a:avLst/>
          </a:prstGeom>
        </p:spPr>
      </p:pic>
      <p:sp>
        <p:nvSpPr>
          <p:cNvPr id="4" name="TextBox 3"/>
          <p:cNvSpPr txBox="1"/>
          <p:nvPr/>
        </p:nvSpPr>
        <p:spPr>
          <a:xfrm>
            <a:off x="3624685" y="363118"/>
            <a:ext cx="14370193" cy="1000125"/>
          </a:xfrm>
          <a:prstGeom prst="rect">
            <a:avLst/>
          </a:prstGeom>
        </p:spPr>
        <p:txBody>
          <a:bodyPr lIns="0" tIns="0" rIns="0" bIns="0" rtlCol="0" anchor="t">
            <a:spAutoFit/>
          </a:bodyPr>
          <a:lstStyle/>
          <a:p>
            <a:pPr algn="l"/>
            <a:r>
              <a:rPr lang="vi-VN" altLang="en-US" sz="6500" b="1" i="0">
                <a:solidFill>
                  <a:srgbClr val="0A0B09"/>
                </a:solidFill>
                <a:effectLst/>
                <a:latin typeface="Times New Roman" panose="02020603050405020304" charset="0"/>
                <a:cs typeface="Times New Roman" panose="02020603050405020304" charset="0"/>
              </a:rPr>
              <a:t>Một số bài toán.</a:t>
            </a:r>
            <a:endParaRPr lang="vi-VN" altLang="en-US" sz="6500" b="1" i="0">
              <a:solidFill>
                <a:srgbClr val="0A0B09"/>
              </a:solidFill>
              <a:effectLst/>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5" name="TextBox 4"/>
          <p:cNvSpPr txBox="1"/>
          <p:nvPr/>
        </p:nvSpPr>
        <p:spPr>
          <a:xfrm>
            <a:off x="1213485" y="2274570"/>
            <a:ext cx="16353790" cy="1568450"/>
          </a:xfrm>
          <a:prstGeom prst="rect">
            <a:avLst/>
          </a:prstGeom>
          <a:noFill/>
        </p:spPr>
        <p:txBody>
          <a:bodyPr wrap="square">
            <a:spAutoFit/>
          </a:bodyPr>
          <a:lstStyle/>
          <a:p>
            <a:pPr algn="just">
              <a:lnSpc>
                <a:spcPct val="150000"/>
              </a:lnSpc>
            </a:pPr>
            <a:r>
              <a:rPr lang="vi-VN" altLang="en-US" sz="3200">
                <a:latin typeface="Times New Roman" panose="02020603050405020304" charset="0"/>
                <a:cs typeface="Times New Roman" panose="02020603050405020304" charset="0"/>
              </a:rPr>
              <a:t>Bài toán về ngân hàng: </a:t>
            </a:r>
            <a:endParaRPr lang="vi-VN" altLang="en-US" sz="3200">
              <a:latin typeface="Times New Roman" panose="02020603050405020304" charset="0"/>
              <a:cs typeface="Times New Roman" panose="02020603050405020304" charset="0"/>
            </a:endParaRPr>
          </a:p>
          <a:p>
            <a:pPr algn="just">
              <a:lnSpc>
                <a:spcPct val="150000"/>
              </a:lnSpc>
            </a:pPr>
            <a:endParaRPr lang="vi-VN" altLang="en-US" sz="3200">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2"/>
          <a:stretch>
            <a:fillRect/>
          </a:stretch>
        </p:blipFill>
        <p:spPr>
          <a:xfrm>
            <a:off x="2809240" y="3134995"/>
            <a:ext cx="13162280" cy="6134735"/>
          </a:xfrm>
          <a:prstGeom prst="rect">
            <a:avLst/>
          </a:prstGeom>
        </p:spPr>
      </p:pic>
      <p:sp>
        <p:nvSpPr>
          <p:cNvPr id="6" name="TextBox 3"/>
          <p:cNvSpPr txBox="1"/>
          <p:nvPr/>
        </p:nvSpPr>
        <p:spPr>
          <a:xfrm>
            <a:off x="3624685" y="363118"/>
            <a:ext cx="14370193" cy="1000125"/>
          </a:xfrm>
          <a:prstGeom prst="rect">
            <a:avLst/>
          </a:prstGeom>
        </p:spPr>
        <p:txBody>
          <a:bodyPr lIns="0" tIns="0" rIns="0" bIns="0" rtlCol="0" anchor="t">
            <a:spAutoFit/>
          </a:bodyPr>
          <a:lstStyle/>
          <a:p>
            <a:pPr algn="l"/>
            <a:r>
              <a:rPr lang="vi-VN" altLang="en-US" sz="6500" b="1" i="0">
                <a:solidFill>
                  <a:srgbClr val="0A0B09"/>
                </a:solidFill>
                <a:effectLst/>
                <a:latin typeface="Times New Roman" panose="02020603050405020304" charset="0"/>
                <a:cs typeface="Times New Roman" panose="02020603050405020304" charset="0"/>
              </a:rPr>
              <a:t>Một số bài toán.</a:t>
            </a:r>
            <a:endParaRPr lang="vi-VN" altLang="en-US" sz="6500" b="1" i="0">
              <a:solidFill>
                <a:srgbClr val="0A0B09"/>
              </a:solidFill>
              <a:effectLst/>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sp>
        <p:nvSpPr>
          <p:cNvPr id="5" name="TextBox 4"/>
          <p:cNvSpPr txBox="1"/>
          <p:nvPr/>
        </p:nvSpPr>
        <p:spPr>
          <a:xfrm>
            <a:off x="1536700" y="2162175"/>
            <a:ext cx="16353790" cy="1568450"/>
          </a:xfrm>
          <a:prstGeom prst="rect">
            <a:avLst/>
          </a:prstGeom>
          <a:noFill/>
        </p:spPr>
        <p:txBody>
          <a:bodyPr wrap="square">
            <a:spAutoFit/>
          </a:bodyPr>
          <a:lstStyle/>
          <a:p>
            <a:pPr algn="just">
              <a:lnSpc>
                <a:spcPct val="150000"/>
              </a:lnSpc>
            </a:pPr>
            <a:r>
              <a:rPr lang="vi-VN" altLang="en-US" sz="3200">
                <a:latin typeface="Times New Roman" panose="02020603050405020304" charset="0"/>
                <a:cs typeface="Times New Roman" panose="02020603050405020304" charset="0"/>
              </a:rPr>
              <a:t>Bài toán về thị trường: </a:t>
            </a:r>
            <a:endParaRPr lang="vi-VN" altLang="en-US" sz="3200">
              <a:latin typeface="Times New Roman" panose="02020603050405020304" charset="0"/>
              <a:cs typeface="Times New Roman" panose="02020603050405020304" charset="0"/>
            </a:endParaRPr>
          </a:p>
          <a:p>
            <a:pPr algn="just">
              <a:lnSpc>
                <a:spcPct val="150000"/>
              </a:lnSpc>
            </a:pPr>
            <a:endParaRPr lang="vi-VN" altLang="en-US" sz="3200">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2"/>
          <a:stretch>
            <a:fillRect/>
          </a:stretch>
        </p:blipFill>
        <p:spPr>
          <a:xfrm>
            <a:off x="4343400" y="3090545"/>
            <a:ext cx="10739755" cy="7196455"/>
          </a:xfrm>
          <a:prstGeom prst="rect">
            <a:avLst/>
          </a:prstGeom>
        </p:spPr>
      </p:pic>
      <p:sp>
        <p:nvSpPr>
          <p:cNvPr id="4" name="TextBox 3"/>
          <p:cNvSpPr txBox="1"/>
          <p:nvPr/>
        </p:nvSpPr>
        <p:spPr>
          <a:xfrm>
            <a:off x="3624685" y="363118"/>
            <a:ext cx="14370193" cy="1000125"/>
          </a:xfrm>
          <a:prstGeom prst="rect">
            <a:avLst/>
          </a:prstGeom>
        </p:spPr>
        <p:txBody>
          <a:bodyPr lIns="0" tIns="0" rIns="0" bIns="0" rtlCol="0" anchor="t">
            <a:spAutoFit/>
          </a:bodyPr>
          <a:lstStyle/>
          <a:p>
            <a:pPr algn="l"/>
            <a:r>
              <a:rPr lang="vi-VN" altLang="en-US" sz="6500" b="1" i="0">
                <a:solidFill>
                  <a:srgbClr val="0A0B09"/>
                </a:solidFill>
                <a:effectLst/>
                <a:latin typeface="Times New Roman" panose="02020603050405020304" charset="0"/>
                <a:cs typeface="Times New Roman" panose="02020603050405020304" charset="0"/>
              </a:rPr>
              <a:t>Một số bài toán.</a:t>
            </a:r>
            <a:endParaRPr lang="vi-VN" altLang="en-US" sz="6500" b="1" i="0">
              <a:solidFill>
                <a:srgbClr val="0A0B09"/>
              </a:solidFill>
              <a:effectLst/>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6" y="25523"/>
            <a:ext cx="2878311" cy="1675201"/>
          </a:xfrm>
          <a:custGeom>
            <a:avLst/>
            <a:gdLst/>
            <a:ahLst/>
            <a:cxnLst/>
            <a:rect l="l" t="t" r="r" b="b"/>
            <a:pathLst>
              <a:path w="2878311" h="1675201">
                <a:moveTo>
                  <a:pt x="0" y="0"/>
                </a:moveTo>
                <a:lnTo>
                  <a:pt x="2878311" y="0"/>
                </a:lnTo>
                <a:lnTo>
                  <a:pt x="2878311" y="1675201"/>
                </a:lnTo>
                <a:lnTo>
                  <a:pt x="0" y="1675201"/>
                </a:lnTo>
                <a:lnTo>
                  <a:pt x="0" y="0"/>
                </a:lnTo>
                <a:close/>
              </a:path>
            </a:pathLst>
          </a:custGeom>
          <a:blipFill>
            <a:blip r:embed="rId1"/>
            <a:stretch>
              <a:fillRect t="-35226" b="-36592"/>
            </a:stretch>
          </a:blipFill>
        </p:spPr>
      </p:sp>
      <p:pic>
        <p:nvPicPr>
          <p:cNvPr id="2050" name="Picture 2" descr="Random Forest vs Decision Tree | Which Is Right for Y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2066" y="2476500"/>
            <a:ext cx="8251134" cy="60601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4800" y="2552700"/>
            <a:ext cx="9427266" cy="6369685"/>
          </a:xfrm>
          <a:prstGeom prst="rect">
            <a:avLst/>
          </a:prstGeom>
          <a:noFill/>
        </p:spPr>
        <p:txBody>
          <a:bodyPr wrap="square">
            <a:spAutoFit/>
          </a:bodyPr>
          <a:lstStyle/>
          <a:p>
            <a:pPr indent="0" algn="just">
              <a:buFont typeface="Arial" panose="020B0604020202020204" pitchFamily="34" charset="0"/>
              <a:buNone/>
            </a:pPr>
            <a:r>
              <a:rPr lang="en-US" sz="2400" i="0">
                <a:effectLst/>
                <a:latin typeface="Times New Roman" panose="02020603050405020304" charset="0"/>
                <a:cs typeface="Times New Roman" panose="02020603050405020304" charset="0"/>
              </a:rPr>
              <a:t>Random Forest hoạt động trong hai giai đoạn đầu tiên là tạo ra khu rừng ngẫu nhiên bằng cách kết hợp N cây quyết định, và thứ hai là đưa ra dự đoán cho mỗi cây được tạo ra trong giai đoạn đầu tiên.</a:t>
            </a:r>
            <a:endParaRPr lang="en-US" sz="2400" i="0">
              <a:effectLst/>
              <a:latin typeface="Times New Roman" panose="02020603050405020304" charset="0"/>
              <a:cs typeface="Times New Roman" panose="02020603050405020304" charset="0"/>
            </a:endParaRPr>
          </a:p>
          <a:p>
            <a:pPr indent="0" algn="just">
              <a:buFont typeface="Arial" panose="020B0604020202020204" pitchFamily="34" charset="0"/>
              <a:buNone/>
            </a:pPr>
            <a:r>
              <a:rPr lang="en-US" sz="2400" i="0">
                <a:effectLst/>
                <a:latin typeface="Times New Roman" panose="02020603050405020304" charset="0"/>
                <a:cs typeface="Times New Roman" panose="02020603050405020304" charset="0"/>
              </a:rPr>
              <a:t>Quá trình làm việc có thể được giải thích trong các bước và sơ đồ dưới đây:</a:t>
            </a:r>
            <a:endParaRPr lang="en-US" sz="2400" i="0">
              <a:effectLst/>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US" sz="2400" i="0">
              <a:effectLst/>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2400" i="0">
                <a:effectLst/>
                <a:latin typeface="Times New Roman" panose="02020603050405020304" charset="0"/>
                <a:cs typeface="Times New Roman" panose="02020603050405020304" charset="0"/>
              </a:rPr>
              <a:t>Bước 1: Chọn điểm dữ liệu K ngẫu nhiên từ tập huấn luyện.</a:t>
            </a:r>
            <a:endParaRPr lang="en-US" sz="2400" i="0">
              <a:effectLst/>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US" sz="2400" i="0">
              <a:effectLst/>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2400" i="0">
                <a:effectLst/>
                <a:latin typeface="Times New Roman" panose="02020603050405020304" charset="0"/>
                <a:cs typeface="Times New Roman" panose="02020603050405020304" charset="0"/>
              </a:rPr>
              <a:t>Bước 2: Xây dựng cây quyết định liên kết với các điểm dữ liệu đã chọn (Tập con).</a:t>
            </a:r>
            <a:endParaRPr lang="en-US" sz="2400" i="0">
              <a:effectLst/>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US" sz="2400" i="0">
              <a:effectLst/>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2400" i="0">
                <a:effectLst/>
                <a:latin typeface="Times New Roman" panose="02020603050405020304" charset="0"/>
                <a:cs typeface="Times New Roman" panose="02020603050405020304" charset="0"/>
              </a:rPr>
              <a:t>Bước 3: Chọn số N cho cây quyết định mà bạn muốn xây dựng.</a:t>
            </a:r>
            <a:endParaRPr lang="en-US" sz="2400" i="0">
              <a:effectLst/>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US" sz="2400" i="0">
              <a:effectLst/>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2400" i="0">
                <a:effectLst/>
                <a:latin typeface="Times New Roman" panose="02020603050405020304" charset="0"/>
                <a:cs typeface="Times New Roman" panose="02020603050405020304" charset="0"/>
              </a:rPr>
              <a:t>Bước 4: Lặp lại Bước 1 &amp; 2.</a:t>
            </a:r>
            <a:endParaRPr lang="en-US" sz="2400" i="0">
              <a:effectLst/>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US" sz="2400" i="0">
              <a:effectLst/>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2400" i="0">
                <a:effectLst/>
                <a:latin typeface="Times New Roman" panose="02020603050405020304" charset="0"/>
                <a:cs typeface="Times New Roman" panose="02020603050405020304" charset="0"/>
              </a:rPr>
              <a:t>Bước 5: Đối với các điểm dữ liệu mới, hãy tìm các dự đoán của từng cây quyết định và gán các điểm dữ liệu mới cho danh mục giành được đa số phiếu bầu.</a:t>
            </a:r>
            <a:endParaRPr lang="en-US" sz="2400" i="0">
              <a:effectLst/>
              <a:latin typeface="Times New Roman" panose="02020603050405020304" charset="0"/>
              <a:cs typeface="Times New Roman" panose="02020603050405020304" charset="0"/>
            </a:endParaRPr>
          </a:p>
        </p:txBody>
      </p:sp>
      <p:sp>
        <p:nvSpPr>
          <p:cNvPr id="4" name="TextBox 3"/>
          <p:cNvSpPr txBox="1"/>
          <p:nvPr/>
        </p:nvSpPr>
        <p:spPr>
          <a:xfrm>
            <a:off x="3624685" y="363118"/>
            <a:ext cx="14370193" cy="1000125"/>
          </a:xfrm>
          <a:prstGeom prst="rect">
            <a:avLst/>
          </a:prstGeom>
        </p:spPr>
        <p:txBody>
          <a:bodyPr lIns="0" tIns="0" rIns="0" bIns="0" rtlCol="0" anchor="t">
            <a:spAutoFit/>
          </a:bodyPr>
          <a:lstStyle/>
          <a:p>
            <a:pPr algn="l"/>
            <a:r>
              <a:rPr lang="vi-VN" altLang="en-US" sz="6500" b="1" i="0">
                <a:solidFill>
                  <a:srgbClr val="0A0B09"/>
                </a:solidFill>
                <a:effectLst/>
                <a:latin typeface="Times New Roman" panose="02020603050405020304" charset="0"/>
                <a:cs typeface="Times New Roman" panose="02020603050405020304" charset="0"/>
              </a:rPr>
              <a:t>Cách random forest hoạt động.</a:t>
            </a:r>
            <a:endParaRPr lang="vi-VN" altLang="en-US" sz="6500" b="1" i="0">
              <a:solidFill>
                <a:srgbClr val="0A0B09"/>
              </a:solidFill>
              <a:effectLst/>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8557</Words>
  <Application>WPS Presentation</Application>
  <PresentationFormat>Custom</PresentationFormat>
  <Paragraphs>309</Paragraphs>
  <Slides>45</Slides>
  <Notes>36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45</vt:i4>
      </vt:variant>
    </vt:vector>
  </HeadingPairs>
  <TitlesOfParts>
    <vt:vector size="59" baseType="lpstr">
      <vt:lpstr>Arial</vt:lpstr>
      <vt:lpstr>SimSun</vt:lpstr>
      <vt:lpstr>Wingdings</vt:lpstr>
      <vt:lpstr>Alice Bold</vt:lpstr>
      <vt:lpstr>Times New Roman Bold</vt:lpstr>
      <vt:lpstr>Times New Roman</vt:lpstr>
      <vt:lpstr>Canva Sans Bold</vt:lpstr>
      <vt:lpstr>Yu Gothic UI Semibold</vt:lpstr>
      <vt:lpstr>Microsoft YaHei</vt:lpstr>
      <vt:lpstr/>
      <vt:lpstr>Arial Unicode MS</vt:lpstr>
      <vt:lpstr>Calibri</vt:lpstr>
      <vt:lpstr>Malgun Gothic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Khai phá tri thức</dc:title>
  <dc:creator/>
  <cp:lastModifiedBy>hothi</cp:lastModifiedBy>
  <cp:revision>67</cp:revision>
  <dcterms:created xsi:type="dcterms:W3CDTF">2006-08-16T00:00:00Z</dcterms:created>
  <dcterms:modified xsi:type="dcterms:W3CDTF">2023-12-21T16:46:26Z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1033-11.2.0.9669</vt:lpwstr>
  </property>
  <property fmtid="{D5CDD505-2E9C-101B-9397-08002B2CF9AE}" pid="3" name="ICV">
    <vt:lpwstr>8D61ABCFFD5A4EE7A43FA132B9CE8008_13</vt:lpwstr>
  </property>
</Properties>
</file>